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7772400" cx="12801600"/>
  <p:notesSz cx="6858000" cy="9144000"/>
  <p:embeddedFontLst>
    <p:embeddedFont>
      <p:font typeface="Roboto"/>
      <p:regular r:id="rId39"/>
      <p:bold r:id="rId40"/>
      <p:italic r:id="rId41"/>
      <p:boldItalic r:id="rId42"/>
    </p:embeddedFont>
    <p:embeddedFont>
      <p:font typeface="Oxygen"/>
      <p:regular r:id="rId43"/>
      <p:bold r:id="rId44"/>
    </p:embeddedFont>
    <p:embeddedFont>
      <p:font typeface="Oxygen Light"/>
      <p:regular r:id="rId45"/>
      <p:bold r:id="rId46"/>
    </p:embeddedFont>
    <p:embeddedFont>
      <p:font typeface="Helvetica Neue"/>
      <p:regular r:id="rId47"/>
      <p:bold r:id="rId48"/>
      <p:italic r:id="rId49"/>
      <p:boldItalic r:id="rId50"/>
    </p:embeddedFont>
    <p:embeddedFont>
      <p:font typeface="Helvetica Neue Light"/>
      <p:regular r:id="rId51"/>
      <p:bold r:id="rId52"/>
      <p:italic r:id="rId53"/>
      <p:boldItalic r:id="rId54"/>
    </p:embeddedFont>
    <p:embeddedFont>
      <p:font typeface="Century Gothic"/>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60A88E-1721-4740-93C8-32574070E80A}">
  <a:tblStyle styleId="{3C60A88E-1721-4740-93C8-32574070E80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403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Oxygen-bold.fntdata"/><Relationship Id="rId43" Type="http://schemas.openxmlformats.org/officeDocument/2006/relationships/font" Target="fonts/Oxygen-regular.fntdata"/><Relationship Id="rId46" Type="http://schemas.openxmlformats.org/officeDocument/2006/relationships/font" Target="fonts/OxygenLight-bold.fntdata"/><Relationship Id="rId45" Type="http://schemas.openxmlformats.org/officeDocument/2006/relationships/font" Target="fonts/Oxygen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Light-regular.fntdata"/><Relationship Id="rId50" Type="http://schemas.openxmlformats.org/officeDocument/2006/relationships/font" Target="fonts/HelveticaNeue-boldItalic.fntdata"/><Relationship Id="rId53" Type="http://schemas.openxmlformats.org/officeDocument/2006/relationships/font" Target="fonts/HelveticaNeueLight-italic.fntdata"/><Relationship Id="rId52" Type="http://schemas.openxmlformats.org/officeDocument/2006/relationships/font" Target="fonts/HelveticaNeueLight-bold.fntdata"/><Relationship Id="rId11" Type="http://schemas.openxmlformats.org/officeDocument/2006/relationships/slide" Target="slides/slide5.xml"/><Relationship Id="rId55" Type="http://schemas.openxmlformats.org/officeDocument/2006/relationships/font" Target="fonts/CenturyGothic-regular.fntdata"/><Relationship Id="rId10" Type="http://schemas.openxmlformats.org/officeDocument/2006/relationships/slide" Target="slides/slide4.xml"/><Relationship Id="rId54" Type="http://schemas.openxmlformats.org/officeDocument/2006/relationships/font" Target="fonts/HelveticaNeueLight-boldItalic.fntdata"/><Relationship Id="rId13" Type="http://schemas.openxmlformats.org/officeDocument/2006/relationships/slide" Target="slides/slide7.xml"/><Relationship Id="rId57" Type="http://schemas.openxmlformats.org/officeDocument/2006/relationships/font" Target="fonts/CenturyGothic-italic.fntdata"/><Relationship Id="rId12" Type="http://schemas.openxmlformats.org/officeDocument/2006/relationships/slide" Target="slides/slide6.xml"/><Relationship Id="rId56" Type="http://schemas.openxmlformats.org/officeDocument/2006/relationships/font" Target="fonts/CenturyGothic-bold.fntdata"/><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CenturyGothic-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636e821ef6_6_69: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36e821ef6_6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636e821ef6_2_0: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36e821ef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993171d887_0_781: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993171d887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93171d887_0_11: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993171d88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636e821ef6_2_18: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36e821ef6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993171d887_0_982: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993171d887_0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636e821ef6_2_115: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636e821ef6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993171d887_0_819: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993171d887_0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636e821ef6_6_62: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636e821ef6_6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636e821ef6_2_45: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636e821ef6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 TO REVIEW AND FINALIZE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63690c76c8_0_5: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3690c76c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993171d887_0_994: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993171d887_0_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993171d887_0_1448: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993171d887_0_1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993171d887_0_1496: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993171d887_0_1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9b15e9e851_5_78: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9b15e9e851_5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993171d887_0_1502: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993171d887_0_1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993171d887_0_1508: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993171d887_0_1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993171d887_0_1514: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993171d887_0_1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993171d887_0_1311: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993171d887_0_1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993171d887_0_1375: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993171d887_0_1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993171d887_0_1381: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993171d887_0_1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63680739a0_0_11: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3680739a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993171d887_0_1393: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993171d887_0_1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993171d887_0_1387: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993171d887_0_1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6383b66617_0_61: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6383b6661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60424d2cbd_2_422: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0424d2cbd_2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636e821ef6_4_336: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36e821ef6_4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93171d887_0_713: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93171d887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60424d2cbd_2_223: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0424d2cbd_2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b15e9e851_4_2: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b15e9e851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93171d887_0_626:notes"/>
          <p:cNvSpPr/>
          <p:nvPr>
            <p:ph idx="2" type="sldImg"/>
          </p:nvPr>
        </p:nvSpPr>
        <p:spPr>
          <a:xfrm>
            <a:off x="605420" y="685800"/>
            <a:ext cx="56478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93171d887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36392" y="1125136"/>
            <a:ext cx="11928900" cy="3101700"/>
          </a:xfrm>
          <a:prstGeom prst="rect">
            <a:avLst/>
          </a:prstGeom>
        </p:spPr>
        <p:txBody>
          <a:bodyPr anchorCtr="0" anchor="b" bIns="131375" lIns="131375" spcFirstLastPara="1" rIns="131375" wrap="square" tIns="131375">
            <a:noAutofit/>
          </a:bodyPr>
          <a:lstStyle>
            <a:lvl1pPr lvl="0" algn="ctr">
              <a:spcBef>
                <a:spcPts val="0"/>
              </a:spcBef>
              <a:spcAft>
                <a:spcPts val="0"/>
              </a:spcAft>
              <a:buSzPts val="7500"/>
              <a:buNone/>
              <a:defRPr sz="7500"/>
            </a:lvl1pPr>
            <a:lvl2pPr lvl="1" algn="ctr">
              <a:spcBef>
                <a:spcPts val="0"/>
              </a:spcBef>
              <a:spcAft>
                <a:spcPts val="0"/>
              </a:spcAft>
              <a:buSzPts val="7500"/>
              <a:buNone/>
              <a:defRPr sz="7500"/>
            </a:lvl2pPr>
            <a:lvl3pPr lvl="2" algn="ctr">
              <a:spcBef>
                <a:spcPts val="0"/>
              </a:spcBef>
              <a:spcAft>
                <a:spcPts val="0"/>
              </a:spcAft>
              <a:buSzPts val="7500"/>
              <a:buNone/>
              <a:defRPr sz="7500"/>
            </a:lvl3pPr>
            <a:lvl4pPr lvl="3" algn="ctr">
              <a:spcBef>
                <a:spcPts val="0"/>
              </a:spcBef>
              <a:spcAft>
                <a:spcPts val="0"/>
              </a:spcAft>
              <a:buSzPts val="7500"/>
              <a:buNone/>
              <a:defRPr sz="7500"/>
            </a:lvl4pPr>
            <a:lvl5pPr lvl="4" algn="ctr">
              <a:spcBef>
                <a:spcPts val="0"/>
              </a:spcBef>
              <a:spcAft>
                <a:spcPts val="0"/>
              </a:spcAft>
              <a:buSzPts val="7500"/>
              <a:buNone/>
              <a:defRPr sz="7500"/>
            </a:lvl5pPr>
            <a:lvl6pPr lvl="5" algn="ctr">
              <a:spcBef>
                <a:spcPts val="0"/>
              </a:spcBef>
              <a:spcAft>
                <a:spcPts val="0"/>
              </a:spcAft>
              <a:buSzPts val="7500"/>
              <a:buNone/>
              <a:defRPr sz="7500"/>
            </a:lvl6pPr>
            <a:lvl7pPr lvl="6" algn="ctr">
              <a:spcBef>
                <a:spcPts val="0"/>
              </a:spcBef>
              <a:spcAft>
                <a:spcPts val="0"/>
              </a:spcAft>
              <a:buSzPts val="7500"/>
              <a:buNone/>
              <a:defRPr sz="7500"/>
            </a:lvl7pPr>
            <a:lvl8pPr lvl="7" algn="ctr">
              <a:spcBef>
                <a:spcPts val="0"/>
              </a:spcBef>
              <a:spcAft>
                <a:spcPts val="0"/>
              </a:spcAft>
              <a:buSzPts val="7500"/>
              <a:buNone/>
              <a:defRPr sz="7500"/>
            </a:lvl8pPr>
            <a:lvl9pPr lvl="8" algn="ctr">
              <a:spcBef>
                <a:spcPts val="0"/>
              </a:spcBef>
              <a:spcAft>
                <a:spcPts val="0"/>
              </a:spcAft>
              <a:buSzPts val="7500"/>
              <a:buNone/>
              <a:defRPr sz="7500"/>
            </a:lvl9pPr>
          </a:lstStyle>
          <a:p/>
        </p:txBody>
      </p:sp>
      <p:sp>
        <p:nvSpPr>
          <p:cNvPr id="11" name="Google Shape;11;p2"/>
          <p:cNvSpPr txBox="1"/>
          <p:nvPr>
            <p:ph idx="1" type="subTitle"/>
          </p:nvPr>
        </p:nvSpPr>
        <p:spPr>
          <a:xfrm>
            <a:off x="436380" y="4282678"/>
            <a:ext cx="11928900" cy="1197600"/>
          </a:xfrm>
          <a:prstGeom prst="rect">
            <a:avLst/>
          </a:prstGeom>
        </p:spPr>
        <p:txBody>
          <a:bodyPr anchorCtr="0" anchor="t" bIns="131375" lIns="131375" spcFirstLastPara="1" rIns="131375" wrap="square" tIns="131375">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12" name="Google Shape;12;p2"/>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36380" y="1671478"/>
            <a:ext cx="11928900" cy="2967000"/>
          </a:xfrm>
          <a:prstGeom prst="rect">
            <a:avLst/>
          </a:prstGeom>
        </p:spPr>
        <p:txBody>
          <a:bodyPr anchorCtr="0" anchor="b" bIns="131375" lIns="131375" spcFirstLastPara="1" rIns="131375" wrap="square" tIns="131375">
            <a:noAutofit/>
          </a:bodyPr>
          <a:lstStyle>
            <a:lvl1pPr lvl="0" algn="ctr">
              <a:spcBef>
                <a:spcPts val="0"/>
              </a:spcBef>
              <a:spcAft>
                <a:spcPts val="0"/>
              </a:spcAft>
              <a:buSzPts val="17200"/>
              <a:buNone/>
              <a:defRPr sz="17200"/>
            </a:lvl1pPr>
            <a:lvl2pPr lvl="1" algn="ctr">
              <a:spcBef>
                <a:spcPts val="0"/>
              </a:spcBef>
              <a:spcAft>
                <a:spcPts val="0"/>
              </a:spcAft>
              <a:buSzPts val="17200"/>
              <a:buNone/>
              <a:defRPr sz="17200"/>
            </a:lvl2pPr>
            <a:lvl3pPr lvl="2" algn="ctr">
              <a:spcBef>
                <a:spcPts val="0"/>
              </a:spcBef>
              <a:spcAft>
                <a:spcPts val="0"/>
              </a:spcAft>
              <a:buSzPts val="17200"/>
              <a:buNone/>
              <a:defRPr sz="17200"/>
            </a:lvl3pPr>
            <a:lvl4pPr lvl="3" algn="ctr">
              <a:spcBef>
                <a:spcPts val="0"/>
              </a:spcBef>
              <a:spcAft>
                <a:spcPts val="0"/>
              </a:spcAft>
              <a:buSzPts val="17200"/>
              <a:buNone/>
              <a:defRPr sz="17200"/>
            </a:lvl4pPr>
            <a:lvl5pPr lvl="4" algn="ctr">
              <a:spcBef>
                <a:spcPts val="0"/>
              </a:spcBef>
              <a:spcAft>
                <a:spcPts val="0"/>
              </a:spcAft>
              <a:buSzPts val="17200"/>
              <a:buNone/>
              <a:defRPr sz="17200"/>
            </a:lvl5pPr>
            <a:lvl6pPr lvl="5" algn="ctr">
              <a:spcBef>
                <a:spcPts val="0"/>
              </a:spcBef>
              <a:spcAft>
                <a:spcPts val="0"/>
              </a:spcAft>
              <a:buSzPts val="17200"/>
              <a:buNone/>
              <a:defRPr sz="17200"/>
            </a:lvl6pPr>
            <a:lvl7pPr lvl="6" algn="ctr">
              <a:spcBef>
                <a:spcPts val="0"/>
              </a:spcBef>
              <a:spcAft>
                <a:spcPts val="0"/>
              </a:spcAft>
              <a:buSzPts val="17200"/>
              <a:buNone/>
              <a:defRPr sz="17200"/>
            </a:lvl7pPr>
            <a:lvl8pPr lvl="7" algn="ctr">
              <a:spcBef>
                <a:spcPts val="0"/>
              </a:spcBef>
              <a:spcAft>
                <a:spcPts val="0"/>
              </a:spcAft>
              <a:buSzPts val="17200"/>
              <a:buNone/>
              <a:defRPr sz="17200"/>
            </a:lvl8pPr>
            <a:lvl9pPr lvl="8" algn="ctr">
              <a:spcBef>
                <a:spcPts val="0"/>
              </a:spcBef>
              <a:spcAft>
                <a:spcPts val="0"/>
              </a:spcAft>
              <a:buSzPts val="17200"/>
              <a:buNone/>
              <a:defRPr sz="17200"/>
            </a:lvl9pPr>
          </a:lstStyle>
          <a:p>
            <a:r>
              <a:t>xx%</a:t>
            </a:r>
          </a:p>
        </p:txBody>
      </p:sp>
      <p:sp>
        <p:nvSpPr>
          <p:cNvPr id="46" name="Google Shape;46;p11"/>
          <p:cNvSpPr txBox="1"/>
          <p:nvPr>
            <p:ph idx="1" type="body"/>
          </p:nvPr>
        </p:nvSpPr>
        <p:spPr>
          <a:xfrm>
            <a:off x="436380" y="4763362"/>
            <a:ext cx="11928900" cy="1965600"/>
          </a:xfrm>
          <a:prstGeom prst="rect">
            <a:avLst/>
          </a:prstGeom>
        </p:spPr>
        <p:txBody>
          <a:bodyPr anchorCtr="0" anchor="t" bIns="131375" lIns="131375" spcFirstLastPara="1" rIns="131375" wrap="square" tIns="131375">
            <a:noAutofit/>
          </a:bodyPr>
          <a:lstStyle>
            <a:lvl1pPr indent="-393700" lvl="0" marL="457200" algn="ctr">
              <a:spcBef>
                <a:spcPts val="0"/>
              </a:spcBef>
              <a:spcAft>
                <a:spcPts val="0"/>
              </a:spcAft>
              <a:buSzPts val="2600"/>
              <a:buChar char="●"/>
              <a:defRPr/>
            </a:lvl1pPr>
            <a:lvl2pPr indent="-355600" lvl="1" marL="914400" algn="ctr">
              <a:spcBef>
                <a:spcPts val="2300"/>
              </a:spcBef>
              <a:spcAft>
                <a:spcPts val="0"/>
              </a:spcAft>
              <a:buSzPts val="2000"/>
              <a:buChar char="○"/>
              <a:defRPr/>
            </a:lvl2pPr>
            <a:lvl3pPr indent="-355600" lvl="2" marL="1371600" algn="ctr">
              <a:spcBef>
                <a:spcPts val="2300"/>
              </a:spcBef>
              <a:spcAft>
                <a:spcPts val="0"/>
              </a:spcAft>
              <a:buSzPts val="2000"/>
              <a:buChar char="■"/>
              <a:defRPr/>
            </a:lvl3pPr>
            <a:lvl4pPr indent="-355600" lvl="3" marL="1828800" algn="ctr">
              <a:spcBef>
                <a:spcPts val="2300"/>
              </a:spcBef>
              <a:spcAft>
                <a:spcPts val="0"/>
              </a:spcAft>
              <a:buSzPts val="2000"/>
              <a:buChar char="●"/>
              <a:defRPr/>
            </a:lvl4pPr>
            <a:lvl5pPr indent="-355600" lvl="4" marL="2286000" algn="ctr">
              <a:spcBef>
                <a:spcPts val="2300"/>
              </a:spcBef>
              <a:spcAft>
                <a:spcPts val="0"/>
              </a:spcAft>
              <a:buSzPts val="2000"/>
              <a:buChar char="○"/>
              <a:defRPr/>
            </a:lvl5pPr>
            <a:lvl6pPr indent="-355600" lvl="5" marL="2743200" algn="ctr">
              <a:spcBef>
                <a:spcPts val="2300"/>
              </a:spcBef>
              <a:spcAft>
                <a:spcPts val="0"/>
              </a:spcAft>
              <a:buSzPts val="2000"/>
              <a:buChar char="■"/>
              <a:defRPr/>
            </a:lvl6pPr>
            <a:lvl7pPr indent="-355600" lvl="6" marL="3200400" algn="ctr">
              <a:spcBef>
                <a:spcPts val="2300"/>
              </a:spcBef>
              <a:spcAft>
                <a:spcPts val="0"/>
              </a:spcAft>
              <a:buSzPts val="2000"/>
              <a:buChar char="●"/>
              <a:defRPr/>
            </a:lvl7pPr>
            <a:lvl8pPr indent="-355600" lvl="7" marL="3657600" algn="ctr">
              <a:spcBef>
                <a:spcPts val="2300"/>
              </a:spcBef>
              <a:spcAft>
                <a:spcPts val="0"/>
              </a:spcAft>
              <a:buSzPts val="2000"/>
              <a:buChar char="○"/>
              <a:defRPr/>
            </a:lvl8pPr>
            <a:lvl9pPr indent="-355600" lvl="8" marL="4114800" algn="ctr">
              <a:spcBef>
                <a:spcPts val="2300"/>
              </a:spcBef>
              <a:spcAft>
                <a:spcPts val="2300"/>
              </a:spcAft>
              <a:buSzPts val="2000"/>
              <a:buChar char="■"/>
              <a:defRPr/>
            </a:lvl9pPr>
          </a:lstStyle>
          <a:p/>
        </p:txBody>
      </p:sp>
      <p:sp>
        <p:nvSpPr>
          <p:cNvPr id="47" name="Google Shape;47;p11"/>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Background Slide ">
  <p:cSld name="BIG_NUMBER_1">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8"/>
            <a:ext cx="12796983" cy="719830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amp; Subtitle">
  <p:cSld name="Main Title &amp; Subtitle">
    <p:spTree>
      <p:nvGrpSpPr>
        <p:cNvPr id="52" name="Shape 52"/>
        <p:cNvGrpSpPr/>
        <p:nvPr/>
      </p:nvGrpSpPr>
      <p:grpSpPr>
        <a:xfrm>
          <a:off x="0" y="0"/>
          <a:ext cx="0" cy="0"/>
          <a:chOff x="0" y="0"/>
          <a:chExt cx="0" cy="0"/>
        </a:xfrm>
      </p:grpSpPr>
      <p:sp>
        <p:nvSpPr>
          <p:cNvPr id="53" name="Google Shape;53;p14"/>
          <p:cNvSpPr txBox="1"/>
          <p:nvPr>
            <p:ph idx="1" type="body"/>
          </p:nvPr>
        </p:nvSpPr>
        <p:spPr>
          <a:xfrm>
            <a:off x="533400" y="1335550"/>
            <a:ext cx="11715900" cy="261900"/>
          </a:xfrm>
          <a:prstGeom prst="rect">
            <a:avLst/>
          </a:prstGeom>
          <a:noFill/>
          <a:ln>
            <a:noFill/>
          </a:ln>
        </p:spPr>
        <p:txBody>
          <a:bodyPr anchorCtr="0" anchor="ctr" bIns="0" lIns="0" spcFirstLastPara="1" rIns="0" wrap="square" tIns="0">
            <a:noAutofit/>
          </a:bodyPr>
          <a:lstStyle>
            <a:lvl1pPr indent="-228600" lvl="0" marL="457200" marR="0" rtl="0" algn="l">
              <a:spcBef>
                <a:spcPts val="300"/>
              </a:spcBef>
              <a:spcAft>
                <a:spcPts val="0"/>
              </a:spcAft>
              <a:buClr>
                <a:srgbClr val="A5A5A5"/>
              </a:buClr>
              <a:buSzPts val="1700"/>
              <a:buFont typeface="Arial"/>
              <a:buNone/>
              <a:defRPr b="0" i="0" sz="1700" u="none" cap="none" strike="noStrike">
                <a:solidFill>
                  <a:srgbClr val="A5A5A5"/>
                </a:solidFill>
                <a:latin typeface="Century Gothic"/>
                <a:ea typeface="Century Gothic"/>
                <a:cs typeface="Century Gothic"/>
                <a:sym typeface="Century Gothic"/>
              </a:defRPr>
            </a:lvl1pPr>
            <a:lvl2pPr indent="-228600" lvl="1" marL="914400" marR="0" rtl="0" algn="l">
              <a:spcBef>
                <a:spcPts val="2300"/>
              </a:spcBef>
              <a:spcAft>
                <a:spcPts val="0"/>
              </a:spcAft>
              <a:buClr>
                <a:schemeClr val="dk1"/>
              </a:buClr>
              <a:buSzPts val="1700"/>
              <a:buFont typeface="Arial"/>
              <a:buNone/>
              <a:defRPr b="0" i="0" sz="1700" u="none" cap="none" strike="noStrike">
                <a:solidFill>
                  <a:schemeClr val="dk1"/>
                </a:solidFill>
                <a:latin typeface="Roboto"/>
                <a:ea typeface="Roboto"/>
                <a:cs typeface="Roboto"/>
                <a:sym typeface="Roboto"/>
              </a:defRPr>
            </a:lvl2pPr>
            <a:lvl3pPr indent="-228600" lvl="2" marL="1371600" marR="0" rtl="0" algn="l">
              <a:spcBef>
                <a:spcPts val="23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3pPr>
            <a:lvl4pPr indent="-228600" lvl="3" marL="1828800" marR="0" rtl="0" algn="l">
              <a:spcBef>
                <a:spcPts val="2300"/>
              </a:spcBef>
              <a:spcAft>
                <a:spcPts val="0"/>
              </a:spcAft>
              <a:buClr>
                <a:schemeClr val="dk1"/>
              </a:buClr>
              <a:buSzPts val="1300"/>
              <a:buFont typeface="Arial"/>
              <a:buNone/>
              <a:defRPr b="0" i="0" sz="1300" u="none" cap="none" strike="noStrike">
                <a:solidFill>
                  <a:schemeClr val="dk1"/>
                </a:solidFill>
                <a:latin typeface="Roboto"/>
                <a:ea typeface="Roboto"/>
                <a:cs typeface="Roboto"/>
                <a:sym typeface="Roboto"/>
              </a:defRPr>
            </a:lvl4pPr>
            <a:lvl5pPr indent="-228600" lvl="4" marL="2286000" marR="0" rtl="0" algn="l">
              <a:spcBef>
                <a:spcPts val="2300"/>
              </a:spcBef>
              <a:spcAft>
                <a:spcPts val="0"/>
              </a:spcAft>
              <a:buClr>
                <a:schemeClr val="dk1"/>
              </a:buClr>
              <a:buSzPts val="1300"/>
              <a:buFont typeface="Arial"/>
              <a:buNone/>
              <a:defRPr b="0" i="0" sz="1300" u="none" cap="none" strike="noStrike">
                <a:solidFill>
                  <a:schemeClr val="dk1"/>
                </a:solidFill>
                <a:latin typeface="Roboto"/>
                <a:ea typeface="Roboto"/>
                <a:cs typeface="Roboto"/>
                <a:sym typeface="Roboto"/>
              </a:defRPr>
            </a:lvl5pPr>
            <a:lvl6pPr indent="-228600" lvl="5" marL="2743200" marR="0" rtl="0" algn="l">
              <a:spcBef>
                <a:spcPts val="2300"/>
              </a:spcBef>
              <a:spcAft>
                <a:spcPts val="0"/>
              </a:spcAft>
              <a:buClr>
                <a:schemeClr val="dk1"/>
              </a:buClr>
              <a:buSzPts val="1300"/>
              <a:buFont typeface="Arial"/>
              <a:buNone/>
              <a:defRPr b="0" i="0" sz="1300" u="none" cap="none" strike="noStrike">
                <a:solidFill>
                  <a:schemeClr val="dk1"/>
                </a:solidFill>
                <a:latin typeface="Roboto"/>
                <a:ea typeface="Roboto"/>
                <a:cs typeface="Roboto"/>
                <a:sym typeface="Roboto"/>
              </a:defRPr>
            </a:lvl6pPr>
            <a:lvl7pPr indent="-228600" lvl="6" marL="3200400" marR="0" rtl="0" algn="l">
              <a:spcBef>
                <a:spcPts val="2300"/>
              </a:spcBef>
              <a:spcAft>
                <a:spcPts val="0"/>
              </a:spcAft>
              <a:buClr>
                <a:schemeClr val="dk1"/>
              </a:buClr>
              <a:buSzPts val="1300"/>
              <a:buFont typeface="Arial"/>
              <a:buNone/>
              <a:defRPr b="0" i="0" sz="1300" u="none" cap="none" strike="noStrike">
                <a:solidFill>
                  <a:schemeClr val="dk1"/>
                </a:solidFill>
                <a:latin typeface="Roboto"/>
                <a:ea typeface="Roboto"/>
                <a:cs typeface="Roboto"/>
                <a:sym typeface="Roboto"/>
              </a:defRPr>
            </a:lvl7pPr>
            <a:lvl8pPr indent="-228600" lvl="7" marL="3657600" marR="0" rtl="0" algn="l">
              <a:spcBef>
                <a:spcPts val="2300"/>
              </a:spcBef>
              <a:spcAft>
                <a:spcPts val="0"/>
              </a:spcAft>
              <a:buClr>
                <a:schemeClr val="dk1"/>
              </a:buClr>
              <a:buSzPts val="1300"/>
              <a:buFont typeface="Arial"/>
              <a:buNone/>
              <a:defRPr b="0" i="0" sz="1300" u="none" cap="none" strike="noStrike">
                <a:solidFill>
                  <a:schemeClr val="dk1"/>
                </a:solidFill>
                <a:latin typeface="Roboto"/>
                <a:ea typeface="Roboto"/>
                <a:cs typeface="Roboto"/>
                <a:sym typeface="Roboto"/>
              </a:defRPr>
            </a:lvl8pPr>
            <a:lvl9pPr indent="-228600" lvl="8" marL="4114800" marR="0" rtl="0" algn="l">
              <a:spcBef>
                <a:spcPts val="2300"/>
              </a:spcBef>
              <a:spcAft>
                <a:spcPts val="2300"/>
              </a:spcAft>
              <a:buClr>
                <a:schemeClr val="dk1"/>
              </a:buClr>
              <a:buSzPts val="1300"/>
              <a:buFont typeface="Arial"/>
              <a:buNone/>
              <a:defRPr b="0" i="0" sz="1300" u="none" cap="none" strike="noStrike">
                <a:solidFill>
                  <a:schemeClr val="dk1"/>
                </a:solidFill>
                <a:latin typeface="Roboto"/>
                <a:ea typeface="Roboto"/>
                <a:cs typeface="Roboto"/>
                <a:sym typeface="Roboto"/>
              </a:defRPr>
            </a:lvl9pPr>
          </a:lstStyle>
          <a:p/>
        </p:txBody>
      </p:sp>
      <p:sp>
        <p:nvSpPr>
          <p:cNvPr id="54" name="Google Shape;54;p14"/>
          <p:cNvSpPr txBox="1"/>
          <p:nvPr>
            <p:ph type="title"/>
          </p:nvPr>
        </p:nvSpPr>
        <p:spPr>
          <a:xfrm>
            <a:off x="533400" y="515762"/>
            <a:ext cx="11715900" cy="7485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Clr>
                <a:srgbClr val="7F7F7F"/>
              </a:buClr>
              <a:buSzPts val="5200"/>
              <a:buFont typeface="Century Gothic"/>
              <a:buNone/>
              <a:defRPr b="0" i="0" sz="5200" u="none" cap="none" strike="noStrike">
                <a:solidFill>
                  <a:srgbClr val="7F7F7F"/>
                </a:solidFill>
                <a:latin typeface="Century Gothic"/>
                <a:ea typeface="Century Gothic"/>
                <a:cs typeface="Century Gothic"/>
                <a:sym typeface="Century Gothic"/>
              </a:defRPr>
            </a:lvl1pPr>
            <a:lvl2pPr lvl="1" rtl="0">
              <a:spcBef>
                <a:spcPts val="0"/>
              </a:spcBef>
              <a:spcAft>
                <a:spcPts val="0"/>
              </a:spcAft>
              <a:buSzPts val="4000"/>
              <a:buNone/>
              <a:defRPr sz="2600"/>
            </a:lvl2pPr>
            <a:lvl3pPr lvl="2" rtl="0">
              <a:spcBef>
                <a:spcPts val="0"/>
              </a:spcBef>
              <a:spcAft>
                <a:spcPts val="0"/>
              </a:spcAft>
              <a:buSzPts val="4000"/>
              <a:buNone/>
              <a:defRPr sz="2600"/>
            </a:lvl3pPr>
            <a:lvl4pPr lvl="3" rtl="0">
              <a:spcBef>
                <a:spcPts val="0"/>
              </a:spcBef>
              <a:spcAft>
                <a:spcPts val="0"/>
              </a:spcAft>
              <a:buSzPts val="4000"/>
              <a:buNone/>
              <a:defRPr sz="2600"/>
            </a:lvl4pPr>
            <a:lvl5pPr lvl="4" rtl="0">
              <a:spcBef>
                <a:spcPts val="0"/>
              </a:spcBef>
              <a:spcAft>
                <a:spcPts val="0"/>
              </a:spcAft>
              <a:buSzPts val="4000"/>
              <a:buNone/>
              <a:defRPr sz="2600"/>
            </a:lvl5pPr>
            <a:lvl6pPr lvl="5" rtl="0">
              <a:spcBef>
                <a:spcPts val="0"/>
              </a:spcBef>
              <a:spcAft>
                <a:spcPts val="0"/>
              </a:spcAft>
              <a:buSzPts val="4000"/>
              <a:buNone/>
              <a:defRPr sz="2600"/>
            </a:lvl6pPr>
            <a:lvl7pPr lvl="6" rtl="0">
              <a:spcBef>
                <a:spcPts val="0"/>
              </a:spcBef>
              <a:spcAft>
                <a:spcPts val="0"/>
              </a:spcAft>
              <a:buSzPts val="4000"/>
              <a:buNone/>
              <a:defRPr sz="2600"/>
            </a:lvl7pPr>
            <a:lvl8pPr lvl="7" rtl="0">
              <a:spcBef>
                <a:spcPts val="0"/>
              </a:spcBef>
              <a:spcAft>
                <a:spcPts val="0"/>
              </a:spcAft>
              <a:buSzPts val="4000"/>
              <a:buNone/>
              <a:defRPr sz="2600"/>
            </a:lvl8pPr>
            <a:lvl9pPr lvl="8" rtl="0">
              <a:spcBef>
                <a:spcPts val="0"/>
              </a:spcBef>
              <a:spcAft>
                <a:spcPts val="0"/>
              </a:spcAft>
              <a:buSzPts val="4000"/>
              <a:buNone/>
              <a:defRPr sz="2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36380" y="3250173"/>
            <a:ext cx="11928900" cy="1272000"/>
          </a:xfrm>
          <a:prstGeom prst="rect">
            <a:avLst/>
          </a:prstGeom>
        </p:spPr>
        <p:txBody>
          <a:bodyPr anchorCtr="0" anchor="ctr" bIns="131375" lIns="131375" spcFirstLastPara="1" rIns="131375" wrap="square" tIns="13137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3"/>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36380" y="672482"/>
            <a:ext cx="11928900" cy="865500"/>
          </a:xfrm>
          <a:prstGeom prst="rect">
            <a:avLst/>
          </a:prstGeom>
        </p:spPr>
        <p:txBody>
          <a:bodyPr anchorCtr="0" anchor="t" bIns="131375" lIns="131375" spcFirstLastPara="1" rIns="131375" wrap="square" tIns="13137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8" name="Google Shape;18;p4"/>
          <p:cNvSpPr txBox="1"/>
          <p:nvPr>
            <p:ph idx="1" type="body"/>
          </p:nvPr>
        </p:nvSpPr>
        <p:spPr>
          <a:xfrm>
            <a:off x="436380" y="1741518"/>
            <a:ext cx="11928900" cy="5162700"/>
          </a:xfrm>
          <a:prstGeom prst="rect">
            <a:avLst/>
          </a:prstGeom>
        </p:spPr>
        <p:txBody>
          <a:bodyPr anchorCtr="0" anchor="t" bIns="131375" lIns="131375" spcFirstLastPara="1" rIns="131375" wrap="square" tIns="131375">
            <a:noAutofit/>
          </a:bodyPr>
          <a:lstStyle>
            <a:lvl1pPr indent="-393700" lvl="0" marL="457200">
              <a:spcBef>
                <a:spcPts val="0"/>
              </a:spcBef>
              <a:spcAft>
                <a:spcPts val="0"/>
              </a:spcAft>
              <a:buSzPts val="2600"/>
              <a:buChar char="●"/>
              <a:defRPr/>
            </a:lvl1pPr>
            <a:lvl2pPr indent="-355600" lvl="1" marL="914400">
              <a:spcBef>
                <a:spcPts val="2300"/>
              </a:spcBef>
              <a:spcAft>
                <a:spcPts val="0"/>
              </a:spcAft>
              <a:buSzPts val="2000"/>
              <a:buChar char="○"/>
              <a:defRPr/>
            </a:lvl2pPr>
            <a:lvl3pPr indent="-355600" lvl="2" marL="1371600">
              <a:spcBef>
                <a:spcPts val="2300"/>
              </a:spcBef>
              <a:spcAft>
                <a:spcPts val="0"/>
              </a:spcAft>
              <a:buSzPts val="2000"/>
              <a:buChar char="■"/>
              <a:defRPr/>
            </a:lvl3pPr>
            <a:lvl4pPr indent="-355600" lvl="3" marL="1828800">
              <a:spcBef>
                <a:spcPts val="2300"/>
              </a:spcBef>
              <a:spcAft>
                <a:spcPts val="0"/>
              </a:spcAft>
              <a:buSzPts val="2000"/>
              <a:buChar char="●"/>
              <a:defRPr/>
            </a:lvl4pPr>
            <a:lvl5pPr indent="-355600" lvl="4" marL="2286000">
              <a:spcBef>
                <a:spcPts val="2300"/>
              </a:spcBef>
              <a:spcAft>
                <a:spcPts val="0"/>
              </a:spcAft>
              <a:buSzPts val="2000"/>
              <a:buChar char="○"/>
              <a:defRPr/>
            </a:lvl5pPr>
            <a:lvl6pPr indent="-355600" lvl="5" marL="2743200">
              <a:spcBef>
                <a:spcPts val="2300"/>
              </a:spcBef>
              <a:spcAft>
                <a:spcPts val="0"/>
              </a:spcAft>
              <a:buSzPts val="2000"/>
              <a:buChar char="■"/>
              <a:defRPr/>
            </a:lvl6pPr>
            <a:lvl7pPr indent="-355600" lvl="6" marL="3200400">
              <a:spcBef>
                <a:spcPts val="2300"/>
              </a:spcBef>
              <a:spcAft>
                <a:spcPts val="0"/>
              </a:spcAft>
              <a:buSzPts val="2000"/>
              <a:buChar char="●"/>
              <a:defRPr/>
            </a:lvl7pPr>
            <a:lvl8pPr indent="-355600" lvl="7" marL="3657600">
              <a:spcBef>
                <a:spcPts val="2300"/>
              </a:spcBef>
              <a:spcAft>
                <a:spcPts val="0"/>
              </a:spcAft>
              <a:buSzPts val="2000"/>
              <a:buChar char="○"/>
              <a:defRPr/>
            </a:lvl8pPr>
            <a:lvl9pPr indent="-355600" lvl="8" marL="4114800">
              <a:spcBef>
                <a:spcPts val="2300"/>
              </a:spcBef>
              <a:spcAft>
                <a:spcPts val="2300"/>
              </a:spcAft>
              <a:buSzPts val="2000"/>
              <a:buChar char="■"/>
              <a:defRPr/>
            </a:lvl9pPr>
          </a:lstStyle>
          <a:p/>
        </p:txBody>
      </p:sp>
      <p:sp>
        <p:nvSpPr>
          <p:cNvPr id="19" name="Google Shape;19;p4"/>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36380" y="672482"/>
            <a:ext cx="11928900" cy="865500"/>
          </a:xfrm>
          <a:prstGeom prst="rect">
            <a:avLst/>
          </a:prstGeom>
        </p:spPr>
        <p:txBody>
          <a:bodyPr anchorCtr="0" anchor="t" bIns="131375" lIns="131375" spcFirstLastPara="1" rIns="131375" wrap="square" tIns="13137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2" name="Google Shape;22;p5"/>
          <p:cNvSpPr txBox="1"/>
          <p:nvPr>
            <p:ph idx="1" type="body"/>
          </p:nvPr>
        </p:nvSpPr>
        <p:spPr>
          <a:xfrm>
            <a:off x="436380" y="1741518"/>
            <a:ext cx="5599800" cy="5162700"/>
          </a:xfrm>
          <a:prstGeom prst="rect">
            <a:avLst/>
          </a:prstGeom>
        </p:spPr>
        <p:txBody>
          <a:bodyPr anchorCtr="0" anchor="t" bIns="131375" lIns="131375" spcFirstLastPara="1" rIns="131375" wrap="square" tIns="131375">
            <a:noAutofit/>
          </a:bodyPr>
          <a:lstStyle>
            <a:lvl1pPr indent="-355600" lvl="0" marL="457200">
              <a:spcBef>
                <a:spcPts val="0"/>
              </a:spcBef>
              <a:spcAft>
                <a:spcPts val="0"/>
              </a:spcAft>
              <a:buSzPts val="2000"/>
              <a:buChar char="●"/>
              <a:defRPr sz="2000"/>
            </a:lvl1pPr>
            <a:lvl2pPr indent="-336550" lvl="1" marL="914400">
              <a:spcBef>
                <a:spcPts val="2300"/>
              </a:spcBef>
              <a:spcAft>
                <a:spcPts val="0"/>
              </a:spcAft>
              <a:buSzPts val="1700"/>
              <a:buChar char="○"/>
              <a:defRPr sz="1700"/>
            </a:lvl2pPr>
            <a:lvl3pPr indent="-336550" lvl="2" marL="1371600">
              <a:spcBef>
                <a:spcPts val="2300"/>
              </a:spcBef>
              <a:spcAft>
                <a:spcPts val="0"/>
              </a:spcAft>
              <a:buSzPts val="1700"/>
              <a:buChar char="■"/>
              <a:defRPr sz="1700"/>
            </a:lvl3pPr>
            <a:lvl4pPr indent="-336550" lvl="3" marL="1828800">
              <a:spcBef>
                <a:spcPts val="2300"/>
              </a:spcBef>
              <a:spcAft>
                <a:spcPts val="0"/>
              </a:spcAft>
              <a:buSzPts val="1700"/>
              <a:buChar char="●"/>
              <a:defRPr sz="1700"/>
            </a:lvl4pPr>
            <a:lvl5pPr indent="-336550" lvl="4" marL="2286000">
              <a:spcBef>
                <a:spcPts val="2300"/>
              </a:spcBef>
              <a:spcAft>
                <a:spcPts val="0"/>
              </a:spcAft>
              <a:buSzPts val="1700"/>
              <a:buChar char="○"/>
              <a:defRPr sz="1700"/>
            </a:lvl5pPr>
            <a:lvl6pPr indent="-336550" lvl="5" marL="2743200">
              <a:spcBef>
                <a:spcPts val="2300"/>
              </a:spcBef>
              <a:spcAft>
                <a:spcPts val="0"/>
              </a:spcAft>
              <a:buSzPts val="1700"/>
              <a:buChar char="■"/>
              <a:defRPr sz="1700"/>
            </a:lvl6pPr>
            <a:lvl7pPr indent="-336550" lvl="6" marL="3200400">
              <a:spcBef>
                <a:spcPts val="2300"/>
              </a:spcBef>
              <a:spcAft>
                <a:spcPts val="0"/>
              </a:spcAft>
              <a:buSzPts val="1700"/>
              <a:buChar char="●"/>
              <a:defRPr sz="1700"/>
            </a:lvl7pPr>
            <a:lvl8pPr indent="-336550" lvl="7" marL="3657600">
              <a:spcBef>
                <a:spcPts val="2300"/>
              </a:spcBef>
              <a:spcAft>
                <a:spcPts val="0"/>
              </a:spcAft>
              <a:buSzPts val="1700"/>
              <a:buChar char="○"/>
              <a:defRPr sz="1700"/>
            </a:lvl8pPr>
            <a:lvl9pPr indent="-336550" lvl="8" marL="4114800">
              <a:spcBef>
                <a:spcPts val="2300"/>
              </a:spcBef>
              <a:spcAft>
                <a:spcPts val="2300"/>
              </a:spcAft>
              <a:buSzPts val="1700"/>
              <a:buChar char="■"/>
              <a:defRPr sz="1700"/>
            </a:lvl9pPr>
          </a:lstStyle>
          <a:p/>
        </p:txBody>
      </p:sp>
      <p:sp>
        <p:nvSpPr>
          <p:cNvPr id="23" name="Google Shape;23;p5"/>
          <p:cNvSpPr txBox="1"/>
          <p:nvPr>
            <p:ph idx="2" type="body"/>
          </p:nvPr>
        </p:nvSpPr>
        <p:spPr>
          <a:xfrm>
            <a:off x="6765360" y="1741518"/>
            <a:ext cx="5599800" cy="5162700"/>
          </a:xfrm>
          <a:prstGeom prst="rect">
            <a:avLst/>
          </a:prstGeom>
        </p:spPr>
        <p:txBody>
          <a:bodyPr anchorCtr="0" anchor="t" bIns="131375" lIns="131375" spcFirstLastPara="1" rIns="131375" wrap="square" tIns="131375">
            <a:noAutofit/>
          </a:bodyPr>
          <a:lstStyle>
            <a:lvl1pPr indent="-355600" lvl="0" marL="457200">
              <a:spcBef>
                <a:spcPts val="0"/>
              </a:spcBef>
              <a:spcAft>
                <a:spcPts val="0"/>
              </a:spcAft>
              <a:buSzPts val="2000"/>
              <a:buChar char="●"/>
              <a:defRPr sz="2000"/>
            </a:lvl1pPr>
            <a:lvl2pPr indent="-336550" lvl="1" marL="914400">
              <a:spcBef>
                <a:spcPts val="2300"/>
              </a:spcBef>
              <a:spcAft>
                <a:spcPts val="0"/>
              </a:spcAft>
              <a:buSzPts val="1700"/>
              <a:buChar char="○"/>
              <a:defRPr sz="1700"/>
            </a:lvl2pPr>
            <a:lvl3pPr indent="-336550" lvl="2" marL="1371600">
              <a:spcBef>
                <a:spcPts val="2300"/>
              </a:spcBef>
              <a:spcAft>
                <a:spcPts val="0"/>
              </a:spcAft>
              <a:buSzPts val="1700"/>
              <a:buChar char="■"/>
              <a:defRPr sz="1700"/>
            </a:lvl3pPr>
            <a:lvl4pPr indent="-336550" lvl="3" marL="1828800">
              <a:spcBef>
                <a:spcPts val="2300"/>
              </a:spcBef>
              <a:spcAft>
                <a:spcPts val="0"/>
              </a:spcAft>
              <a:buSzPts val="1700"/>
              <a:buChar char="●"/>
              <a:defRPr sz="1700"/>
            </a:lvl4pPr>
            <a:lvl5pPr indent="-336550" lvl="4" marL="2286000">
              <a:spcBef>
                <a:spcPts val="2300"/>
              </a:spcBef>
              <a:spcAft>
                <a:spcPts val="0"/>
              </a:spcAft>
              <a:buSzPts val="1700"/>
              <a:buChar char="○"/>
              <a:defRPr sz="1700"/>
            </a:lvl5pPr>
            <a:lvl6pPr indent="-336550" lvl="5" marL="2743200">
              <a:spcBef>
                <a:spcPts val="2300"/>
              </a:spcBef>
              <a:spcAft>
                <a:spcPts val="0"/>
              </a:spcAft>
              <a:buSzPts val="1700"/>
              <a:buChar char="■"/>
              <a:defRPr sz="1700"/>
            </a:lvl6pPr>
            <a:lvl7pPr indent="-336550" lvl="6" marL="3200400">
              <a:spcBef>
                <a:spcPts val="2300"/>
              </a:spcBef>
              <a:spcAft>
                <a:spcPts val="0"/>
              </a:spcAft>
              <a:buSzPts val="1700"/>
              <a:buChar char="●"/>
              <a:defRPr sz="1700"/>
            </a:lvl7pPr>
            <a:lvl8pPr indent="-336550" lvl="7" marL="3657600">
              <a:spcBef>
                <a:spcPts val="2300"/>
              </a:spcBef>
              <a:spcAft>
                <a:spcPts val="0"/>
              </a:spcAft>
              <a:buSzPts val="1700"/>
              <a:buChar char="○"/>
              <a:defRPr sz="1700"/>
            </a:lvl8pPr>
            <a:lvl9pPr indent="-336550" lvl="8" marL="4114800">
              <a:spcBef>
                <a:spcPts val="2300"/>
              </a:spcBef>
              <a:spcAft>
                <a:spcPts val="2300"/>
              </a:spcAft>
              <a:buSzPts val="1700"/>
              <a:buChar char="■"/>
              <a:defRPr sz="1700"/>
            </a:lvl9pPr>
          </a:lstStyle>
          <a:p/>
        </p:txBody>
      </p:sp>
      <p:sp>
        <p:nvSpPr>
          <p:cNvPr id="24" name="Google Shape;24;p5"/>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36380" y="672482"/>
            <a:ext cx="11928900" cy="865500"/>
          </a:xfrm>
          <a:prstGeom prst="rect">
            <a:avLst/>
          </a:prstGeom>
        </p:spPr>
        <p:txBody>
          <a:bodyPr anchorCtr="0" anchor="t" bIns="131375" lIns="131375" spcFirstLastPara="1" rIns="131375" wrap="square" tIns="13137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7" name="Google Shape;27;p6"/>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36380" y="839573"/>
            <a:ext cx="3931200" cy="1141800"/>
          </a:xfrm>
          <a:prstGeom prst="rect">
            <a:avLst/>
          </a:prstGeom>
        </p:spPr>
        <p:txBody>
          <a:bodyPr anchorCtr="0" anchor="b" bIns="131375" lIns="131375" spcFirstLastPara="1" rIns="131375" wrap="square" tIns="131375">
            <a:noAutofit/>
          </a:bodyPr>
          <a:lstStyle>
            <a:lvl1pPr lvl="0">
              <a:spcBef>
                <a:spcPts val="0"/>
              </a:spcBef>
              <a:spcAft>
                <a:spcPts val="0"/>
              </a:spcAft>
              <a:buSzPts val="3400"/>
              <a:buNone/>
              <a:defRPr sz="3400"/>
            </a:lvl1pPr>
            <a:lvl2pPr lvl="1">
              <a:spcBef>
                <a:spcPts val="0"/>
              </a:spcBef>
              <a:spcAft>
                <a:spcPts val="0"/>
              </a:spcAft>
              <a:buSzPts val="3400"/>
              <a:buNone/>
              <a:defRPr sz="3400"/>
            </a:lvl2pPr>
            <a:lvl3pPr lvl="2">
              <a:spcBef>
                <a:spcPts val="0"/>
              </a:spcBef>
              <a:spcAft>
                <a:spcPts val="0"/>
              </a:spcAft>
              <a:buSzPts val="3400"/>
              <a:buNone/>
              <a:defRPr sz="3400"/>
            </a:lvl3pPr>
            <a:lvl4pPr lvl="3">
              <a:spcBef>
                <a:spcPts val="0"/>
              </a:spcBef>
              <a:spcAft>
                <a:spcPts val="0"/>
              </a:spcAft>
              <a:buSzPts val="3400"/>
              <a:buNone/>
              <a:defRPr sz="3400"/>
            </a:lvl4pPr>
            <a:lvl5pPr lvl="4">
              <a:spcBef>
                <a:spcPts val="0"/>
              </a:spcBef>
              <a:spcAft>
                <a:spcPts val="0"/>
              </a:spcAft>
              <a:buSzPts val="3400"/>
              <a:buNone/>
              <a:defRPr sz="3400"/>
            </a:lvl5pPr>
            <a:lvl6pPr lvl="5">
              <a:spcBef>
                <a:spcPts val="0"/>
              </a:spcBef>
              <a:spcAft>
                <a:spcPts val="0"/>
              </a:spcAft>
              <a:buSzPts val="3400"/>
              <a:buNone/>
              <a:defRPr sz="3400"/>
            </a:lvl6pPr>
            <a:lvl7pPr lvl="6">
              <a:spcBef>
                <a:spcPts val="0"/>
              </a:spcBef>
              <a:spcAft>
                <a:spcPts val="0"/>
              </a:spcAft>
              <a:buSzPts val="3400"/>
              <a:buNone/>
              <a:defRPr sz="3400"/>
            </a:lvl7pPr>
            <a:lvl8pPr lvl="7">
              <a:spcBef>
                <a:spcPts val="0"/>
              </a:spcBef>
              <a:spcAft>
                <a:spcPts val="0"/>
              </a:spcAft>
              <a:buSzPts val="3400"/>
              <a:buNone/>
              <a:defRPr sz="3400"/>
            </a:lvl8pPr>
            <a:lvl9pPr lvl="8">
              <a:spcBef>
                <a:spcPts val="0"/>
              </a:spcBef>
              <a:spcAft>
                <a:spcPts val="0"/>
              </a:spcAft>
              <a:buSzPts val="3400"/>
              <a:buNone/>
              <a:defRPr sz="3400"/>
            </a:lvl9pPr>
          </a:lstStyle>
          <a:p/>
        </p:txBody>
      </p:sp>
      <p:sp>
        <p:nvSpPr>
          <p:cNvPr id="30" name="Google Shape;30;p7"/>
          <p:cNvSpPr txBox="1"/>
          <p:nvPr>
            <p:ph idx="1" type="body"/>
          </p:nvPr>
        </p:nvSpPr>
        <p:spPr>
          <a:xfrm>
            <a:off x="436380" y="2099840"/>
            <a:ext cx="3931200" cy="4804500"/>
          </a:xfrm>
          <a:prstGeom prst="rect">
            <a:avLst/>
          </a:prstGeom>
        </p:spPr>
        <p:txBody>
          <a:bodyPr anchorCtr="0" anchor="t" bIns="131375" lIns="131375" spcFirstLastPara="1" rIns="131375" wrap="square" tIns="131375">
            <a:noAutofit/>
          </a:bodyPr>
          <a:lstStyle>
            <a:lvl1pPr indent="-336550" lvl="0" marL="457200">
              <a:spcBef>
                <a:spcPts val="0"/>
              </a:spcBef>
              <a:spcAft>
                <a:spcPts val="0"/>
              </a:spcAft>
              <a:buSzPts val="1700"/>
              <a:buChar char="●"/>
              <a:defRPr sz="1700"/>
            </a:lvl1pPr>
            <a:lvl2pPr indent="-336550" lvl="1" marL="914400">
              <a:spcBef>
                <a:spcPts val="2300"/>
              </a:spcBef>
              <a:spcAft>
                <a:spcPts val="0"/>
              </a:spcAft>
              <a:buSzPts val="1700"/>
              <a:buChar char="○"/>
              <a:defRPr sz="1700"/>
            </a:lvl2pPr>
            <a:lvl3pPr indent="-336550" lvl="2" marL="1371600">
              <a:spcBef>
                <a:spcPts val="2300"/>
              </a:spcBef>
              <a:spcAft>
                <a:spcPts val="0"/>
              </a:spcAft>
              <a:buSzPts val="1700"/>
              <a:buChar char="■"/>
              <a:defRPr sz="1700"/>
            </a:lvl3pPr>
            <a:lvl4pPr indent="-336550" lvl="3" marL="1828800">
              <a:spcBef>
                <a:spcPts val="2300"/>
              </a:spcBef>
              <a:spcAft>
                <a:spcPts val="0"/>
              </a:spcAft>
              <a:buSzPts val="1700"/>
              <a:buChar char="●"/>
              <a:defRPr sz="1700"/>
            </a:lvl4pPr>
            <a:lvl5pPr indent="-336550" lvl="4" marL="2286000">
              <a:spcBef>
                <a:spcPts val="2300"/>
              </a:spcBef>
              <a:spcAft>
                <a:spcPts val="0"/>
              </a:spcAft>
              <a:buSzPts val="1700"/>
              <a:buChar char="○"/>
              <a:defRPr sz="1700"/>
            </a:lvl5pPr>
            <a:lvl6pPr indent="-336550" lvl="5" marL="2743200">
              <a:spcBef>
                <a:spcPts val="2300"/>
              </a:spcBef>
              <a:spcAft>
                <a:spcPts val="0"/>
              </a:spcAft>
              <a:buSzPts val="1700"/>
              <a:buChar char="■"/>
              <a:defRPr sz="1700"/>
            </a:lvl6pPr>
            <a:lvl7pPr indent="-336550" lvl="6" marL="3200400">
              <a:spcBef>
                <a:spcPts val="2300"/>
              </a:spcBef>
              <a:spcAft>
                <a:spcPts val="0"/>
              </a:spcAft>
              <a:buSzPts val="1700"/>
              <a:buChar char="●"/>
              <a:defRPr sz="1700"/>
            </a:lvl7pPr>
            <a:lvl8pPr indent="-336550" lvl="7" marL="3657600">
              <a:spcBef>
                <a:spcPts val="2300"/>
              </a:spcBef>
              <a:spcAft>
                <a:spcPts val="0"/>
              </a:spcAft>
              <a:buSzPts val="1700"/>
              <a:buChar char="○"/>
              <a:defRPr sz="1700"/>
            </a:lvl8pPr>
            <a:lvl9pPr indent="-336550" lvl="8" marL="4114800">
              <a:spcBef>
                <a:spcPts val="2300"/>
              </a:spcBef>
              <a:spcAft>
                <a:spcPts val="2300"/>
              </a:spcAft>
              <a:buSzPts val="1700"/>
              <a:buChar char="■"/>
              <a:defRPr sz="1700"/>
            </a:lvl9pPr>
          </a:lstStyle>
          <a:p/>
        </p:txBody>
      </p:sp>
      <p:sp>
        <p:nvSpPr>
          <p:cNvPr id="31" name="Google Shape;31;p7"/>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86350" y="680227"/>
            <a:ext cx="8914800" cy="6181800"/>
          </a:xfrm>
          <a:prstGeom prst="rect">
            <a:avLst/>
          </a:prstGeom>
        </p:spPr>
        <p:txBody>
          <a:bodyPr anchorCtr="0" anchor="ctr" bIns="131375" lIns="131375" spcFirstLastPara="1" rIns="131375" wrap="square" tIns="131375">
            <a:noAutofit/>
          </a:bodyPr>
          <a:lstStyle>
            <a:lvl1pPr lvl="0">
              <a:spcBef>
                <a:spcPts val="0"/>
              </a:spcBef>
              <a:spcAft>
                <a:spcPts val="0"/>
              </a:spcAft>
              <a:buSzPts val="6900"/>
              <a:buNone/>
              <a:defRPr sz="6900"/>
            </a:lvl1pPr>
            <a:lvl2pPr lvl="1">
              <a:spcBef>
                <a:spcPts val="0"/>
              </a:spcBef>
              <a:spcAft>
                <a:spcPts val="0"/>
              </a:spcAft>
              <a:buSzPts val="6900"/>
              <a:buNone/>
              <a:defRPr sz="6900"/>
            </a:lvl2pPr>
            <a:lvl3pPr lvl="2">
              <a:spcBef>
                <a:spcPts val="0"/>
              </a:spcBef>
              <a:spcAft>
                <a:spcPts val="0"/>
              </a:spcAft>
              <a:buSzPts val="6900"/>
              <a:buNone/>
              <a:defRPr sz="6900"/>
            </a:lvl3pPr>
            <a:lvl4pPr lvl="3">
              <a:spcBef>
                <a:spcPts val="0"/>
              </a:spcBef>
              <a:spcAft>
                <a:spcPts val="0"/>
              </a:spcAft>
              <a:buSzPts val="6900"/>
              <a:buNone/>
              <a:defRPr sz="6900"/>
            </a:lvl4pPr>
            <a:lvl5pPr lvl="4">
              <a:spcBef>
                <a:spcPts val="0"/>
              </a:spcBef>
              <a:spcAft>
                <a:spcPts val="0"/>
              </a:spcAft>
              <a:buSzPts val="6900"/>
              <a:buNone/>
              <a:defRPr sz="6900"/>
            </a:lvl5pPr>
            <a:lvl6pPr lvl="5">
              <a:spcBef>
                <a:spcPts val="0"/>
              </a:spcBef>
              <a:spcAft>
                <a:spcPts val="0"/>
              </a:spcAft>
              <a:buSzPts val="6900"/>
              <a:buNone/>
              <a:defRPr sz="6900"/>
            </a:lvl6pPr>
            <a:lvl7pPr lvl="6">
              <a:spcBef>
                <a:spcPts val="0"/>
              </a:spcBef>
              <a:spcAft>
                <a:spcPts val="0"/>
              </a:spcAft>
              <a:buSzPts val="6900"/>
              <a:buNone/>
              <a:defRPr sz="6900"/>
            </a:lvl7pPr>
            <a:lvl8pPr lvl="7">
              <a:spcBef>
                <a:spcPts val="0"/>
              </a:spcBef>
              <a:spcAft>
                <a:spcPts val="0"/>
              </a:spcAft>
              <a:buSzPts val="6900"/>
              <a:buNone/>
              <a:defRPr sz="6900"/>
            </a:lvl8pPr>
            <a:lvl9pPr lvl="8">
              <a:spcBef>
                <a:spcPts val="0"/>
              </a:spcBef>
              <a:spcAft>
                <a:spcPts val="0"/>
              </a:spcAft>
              <a:buSzPts val="6900"/>
              <a:buNone/>
              <a:defRPr sz="6900"/>
            </a:lvl9pPr>
          </a:lstStyle>
          <a:p/>
        </p:txBody>
      </p:sp>
      <p:sp>
        <p:nvSpPr>
          <p:cNvPr id="34" name="Google Shape;34;p8"/>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400800" y="-189"/>
            <a:ext cx="6400800" cy="7772400"/>
          </a:xfrm>
          <a:prstGeom prst="rect">
            <a:avLst/>
          </a:prstGeom>
          <a:solidFill>
            <a:schemeClr val="lt2"/>
          </a:solidFill>
          <a:ln>
            <a:noFill/>
          </a:ln>
        </p:spPr>
        <p:txBody>
          <a:bodyPr anchorCtr="0" anchor="ctr" bIns="131375" lIns="131375" spcFirstLastPara="1" rIns="131375" wrap="square" tIns="131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71700" y="1863464"/>
            <a:ext cx="5663400" cy="2239800"/>
          </a:xfrm>
          <a:prstGeom prst="rect">
            <a:avLst/>
          </a:prstGeom>
        </p:spPr>
        <p:txBody>
          <a:bodyPr anchorCtr="0" anchor="b" bIns="131375" lIns="131375" spcFirstLastPara="1" rIns="131375" wrap="square" tIns="13137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38" name="Google Shape;38;p9"/>
          <p:cNvSpPr txBox="1"/>
          <p:nvPr>
            <p:ph idx="1" type="subTitle"/>
          </p:nvPr>
        </p:nvSpPr>
        <p:spPr>
          <a:xfrm>
            <a:off x="371700" y="4235758"/>
            <a:ext cx="5663400" cy="1866300"/>
          </a:xfrm>
          <a:prstGeom prst="rect">
            <a:avLst/>
          </a:prstGeom>
        </p:spPr>
        <p:txBody>
          <a:bodyPr anchorCtr="0" anchor="t" bIns="131375" lIns="131375" spcFirstLastPara="1" rIns="131375" wrap="square" tIns="13137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39" name="Google Shape;39;p9"/>
          <p:cNvSpPr txBox="1"/>
          <p:nvPr>
            <p:ph idx="2" type="body"/>
          </p:nvPr>
        </p:nvSpPr>
        <p:spPr>
          <a:xfrm>
            <a:off x="6915300" y="1094158"/>
            <a:ext cx="5371800" cy="5583600"/>
          </a:xfrm>
          <a:prstGeom prst="rect">
            <a:avLst/>
          </a:prstGeom>
        </p:spPr>
        <p:txBody>
          <a:bodyPr anchorCtr="0" anchor="ctr" bIns="131375" lIns="131375" spcFirstLastPara="1" rIns="131375" wrap="square" tIns="131375">
            <a:noAutofit/>
          </a:bodyPr>
          <a:lstStyle>
            <a:lvl1pPr indent="-393700" lvl="0" marL="457200">
              <a:spcBef>
                <a:spcPts val="0"/>
              </a:spcBef>
              <a:spcAft>
                <a:spcPts val="0"/>
              </a:spcAft>
              <a:buSzPts val="2600"/>
              <a:buChar char="●"/>
              <a:defRPr/>
            </a:lvl1pPr>
            <a:lvl2pPr indent="-355600" lvl="1" marL="914400">
              <a:spcBef>
                <a:spcPts val="2300"/>
              </a:spcBef>
              <a:spcAft>
                <a:spcPts val="0"/>
              </a:spcAft>
              <a:buSzPts val="2000"/>
              <a:buChar char="○"/>
              <a:defRPr/>
            </a:lvl2pPr>
            <a:lvl3pPr indent="-355600" lvl="2" marL="1371600">
              <a:spcBef>
                <a:spcPts val="2300"/>
              </a:spcBef>
              <a:spcAft>
                <a:spcPts val="0"/>
              </a:spcAft>
              <a:buSzPts val="2000"/>
              <a:buChar char="■"/>
              <a:defRPr/>
            </a:lvl3pPr>
            <a:lvl4pPr indent="-355600" lvl="3" marL="1828800">
              <a:spcBef>
                <a:spcPts val="2300"/>
              </a:spcBef>
              <a:spcAft>
                <a:spcPts val="0"/>
              </a:spcAft>
              <a:buSzPts val="2000"/>
              <a:buChar char="●"/>
              <a:defRPr/>
            </a:lvl4pPr>
            <a:lvl5pPr indent="-355600" lvl="4" marL="2286000">
              <a:spcBef>
                <a:spcPts val="2300"/>
              </a:spcBef>
              <a:spcAft>
                <a:spcPts val="0"/>
              </a:spcAft>
              <a:buSzPts val="2000"/>
              <a:buChar char="○"/>
              <a:defRPr/>
            </a:lvl5pPr>
            <a:lvl6pPr indent="-355600" lvl="5" marL="2743200">
              <a:spcBef>
                <a:spcPts val="2300"/>
              </a:spcBef>
              <a:spcAft>
                <a:spcPts val="0"/>
              </a:spcAft>
              <a:buSzPts val="2000"/>
              <a:buChar char="■"/>
              <a:defRPr/>
            </a:lvl6pPr>
            <a:lvl7pPr indent="-355600" lvl="6" marL="3200400">
              <a:spcBef>
                <a:spcPts val="2300"/>
              </a:spcBef>
              <a:spcAft>
                <a:spcPts val="0"/>
              </a:spcAft>
              <a:buSzPts val="2000"/>
              <a:buChar char="●"/>
              <a:defRPr/>
            </a:lvl7pPr>
            <a:lvl8pPr indent="-355600" lvl="7" marL="3657600">
              <a:spcBef>
                <a:spcPts val="2300"/>
              </a:spcBef>
              <a:spcAft>
                <a:spcPts val="0"/>
              </a:spcAft>
              <a:buSzPts val="2000"/>
              <a:buChar char="○"/>
              <a:defRPr/>
            </a:lvl8pPr>
            <a:lvl9pPr indent="-355600" lvl="8" marL="4114800">
              <a:spcBef>
                <a:spcPts val="2300"/>
              </a:spcBef>
              <a:spcAft>
                <a:spcPts val="2300"/>
              </a:spcAft>
              <a:buSzPts val="2000"/>
              <a:buChar char="■"/>
              <a:defRPr/>
            </a:lvl9pPr>
          </a:lstStyle>
          <a:p/>
        </p:txBody>
      </p:sp>
      <p:sp>
        <p:nvSpPr>
          <p:cNvPr id="40" name="Google Shape;40;p9"/>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36380" y="6392869"/>
            <a:ext cx="8398200" cy="914400"/>
          </a:xfrm>
          <a:prstGeom prst="rect">
            <a:avLst/>
          </a:prstGeom>
        </p:spPr>
        <p:txBody>
          <a:bodyPr anchorCtr="0" anchor="ctr" bIns="131375" lIns="131375" spcFirstLastPara="1" rIns="131375" wrap="square" tIns="131375">
            <a:noAutofit/>
          </a:bodyPr>
          <a:lstStyle>
            <a:lvl1pPr indent="-228600" lvl="0" marL="457200">
              <a:lnSpc>
                <a:spcPct val="100000"/>
              </a:lnSpc>
              <a:spcBef>
                <a:spcPts val="0"/>
              </a:spcBef>
              <a:spcAft>
                <a:spcPts val="0"/>
              </a:spcAft>
              <a:buSzPts val="2600"/>
              <a:buNone/>
              <a:defRPr/>
            </a:lvl1pPr>
          </a:lstStyle>
          <a:p/>
        </p:txBody>
      </p:sp>
      <p:sp>
        <p:nvSpPr>
          <p:cNvPr id="43" name="Google Shape;43;p10"/>
          <p:cNvSpPr txBox="1"/>
          <p:nvPr>
            <p:ph idx="12" type="sldNum"/>
          </p:nvPr>
        </p:nvSpPr>
        <p:spPr>
          <a:xfrm>
            <a:off x="11861441" y="7046639"/>
            <a:ext cx="768300" cy="594900"/>
          </a:xfrm>
          <a:prstGeom prst="rect">
            <a:avLst/>
          </a:prstGeom>
        </p:spPr>
        <p:txBody>
          <a:bodyPr anchorCtr="0" anchor="ctr" bIns="131375" lIns="131375" spcFirstLastPara="1" rIns="131375" wrap="square" tIns="131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6380" y="672482"/>
            <a:ext cx="11928900" cy="865500"/>
          </a:xfrm>
          <a:prstGeom prst="rect">
            <a:avLst/>
          </a:prstGeom>
          <a:noFill/>
          <a:ln>
            <a:noFill/>
          </a:ln>
        </p:spPr>
        <p:txBody>
          <a:bodyPr anchorCtr="0" anchor="t" bIns="131375" lIns="131375" spcFirstLastPara="1" rIns="131375" wrap="square" tIns="131375">
            <a:noAutofit/>
          </a:bodyPr>
          <a:lstStyle>
            <a:lvl1pPr lvl="0">
              <a:spcBef>
                <a:spcPts val="0"/>
              </a:spcBef>
              <a:spcAft>
                <a:spcPts val="0"/>
              </a:spcAft>
              <a:buClr>
                <a:schemeClr val="dk1"/>
              </a:buClr>
              <a:buSzPts val="4000"/>
              <a:buNone/>
              <a:defRPr sz="4000">
                <a:solidFill>
                  <a:schemeClr val="dk1"/>
                </a:solidFill>
              </a:defRPr>
            </a:lvl1pPr>
            <a:lvl2pPr lvl="1">
              <a:spcBef>
                <a:spcPts val="0"/>
              </a:spcBef>
              <a:spcAft>
                <a:spcPts val="0"/>
              </a:spcAft>
              <a:buClr>
                <a:schemeClr val="dk1"/>
              </a:buClr>
              <a:buSzPts val="4000"/>
              <a:buNone/>
              <a:defRPr sz="4000">
                <a:solidFill>
                  <a:schemeClr val="dk1"/>
                </a:solidFill>
              </a:defRPr>
            </a:lvl2pPr>
            <a:lvl3pPr lvl="2">
              <a:spcBef>
                <a:spcPts val="0"/>
              </a:spcBef>
              <a:spcAft>
                <a:spcPts val="0"/>
              </a:spcAft>
              <a:buClr>
                <a:schemeClr val="dk1"/>
              </a:buClr>
              <a:buSzPts val="4000"/>
              <a:buNone/>
              <a:defRPr sz="4000">
                <a:solidFill>
                  <a:schemeClr val="dk1"/>
                </a:solidFill>
              </a:defRPr>
            </a:lvl3pPr>
            <a:lvl4pPr lvl="3">
              <a:spcBef>
                <a:spcPts val="0"/>
              </a:spcBef>
              <a:spcAft>
                <a:spcPts val="0"/>
              </a:spcAft>
              <a:buClr>
                <a:schemeClr val="dk1"/>
              </a:buClr>
              <a:buSzPts val="4000"/>
              <a:buNone/>
              <a:defRPr sz="4000">
                <a:solidFill>
                  <a:schemeClr val="dk1"/>
                </a:solidFill>
              </a:defRPr>
            </a:lvl4pPr>
            <a:lvl5pPr lvl="4">
              <a:spcBef>
                <a:spcPts val="0"/>
              </a:spcBef>
              <a:spcAft>
                <a:spcPts val="0"/>
              </a:spcAft>
              <a:buClr>
                <a:schemeClr val="dk1"/>
              </a:buClr>
              <a:buSzPts val="4000"/>
              <a:buNone/>
              <a:defRPr sz="4000">
                <a:solidFill>
                  <a:schemeClr val="dk1"/>
                </a:solidFill>
              </a:defRPr>
            </a:lvl5pPr>
            <a:lvl6pPr lvl="5">
              <a:spcBef>
                <a:spcPts val="0"/>
              </a:spcBef>
              <a:spcAft>
                <a:spcPts val="0"/>
              </a:spcAft>
              <a:buClr>
                <a:schemeClr val="dk1"/>
              </a:buClr>
              <a:buSzPts val="4000"/>
              <a:buNone/>
              <a:defRPr sz="4000">
                <a:solidFill>
                  <a:schemeClr val="dk1"/>
                </a:solidFill>
              </a:defRPr>
            </a:lvl6pPr>
            <a:lvl7pPr lvl="6">
              <a:spcBef>
                <a:spcPts val="0"/>
              </a:spcBef>
              <a:spcAft>
                <a:spcPts val="0"/>
              </a:spcAft>
              <a:buClr>
                <a:schemeClr val="dk1"/>
              </a:buClr>
              <a:buSzPts val="4000"/>
              <a:buNone/>
              <a:defRPr sz="4000">
                <a:solidFill>
                  <a:schemeClr val="dk1"/>
                </a:solidFill>
              </a:defRPr>
            </a:lvl7pPr>
            <a:lvl8pPr lvl="7">
              <a:spcBef>
                <a:spcPts val="0"/>
              </a:spcBef>
              <a:spcAft>
                <a:spcPts val="0"/>
              </a:spcAft>
              <a:buClr>
                <a:schemeClr val="dk1"/>
              </a:buClr>
              <a:buSzPts val="4000"/>
              <a:buNone/>
              <a:defRPr sz="4000">
                <a:solidFill>
                  <a:schemeClr val="dk1"/>
                </a:solidFill>
              </a:defRPr>
            </a:lvl8pPr>
            <a:lvl9pPr lvl="8">
              <a:spcBef>
                <a:spcPts val="0"/>
              </a:spcBef>
              <a:spcAft>
                <a:spcPts val="0"/>
              </a:spcAft>
              <a:buClr>
                <a:schemeClr val="dk1"/>
              </a:buClr>
              <a:buSzPts val="4000"/>
              <a:buNone/>
              <a:defRPr sz="4000">
                <a:solidFill>
                  <a:schemeClr val="dk1"/>
                </a:solidFill>
              </a:defRPr>
            </a:lvl9pPr>
          </a:lstStyle>
          <a:p/>
        </p:txBody>
      </p:sp>
      <p:sp>
        <p:nvSpPr>
          <p:cNvPr id="7" name="Google Shape;7;p1"/>
          <p:cNvSpPr txBox="1"/>
          <p:nvPr>
            <p:ph idx="1" type="body"/>
          </p:nvPr>
        </p:nvSpPr>
        <p:spPr>
          <a:xfrm>
            <a:off x="436380" y="1741518"/>
            <a:ext cx="11928900" cy="5162700"/>
          </a:xfrm>
          <a:prstGeom prst="rect">
            <a:avLst/>
          </a:prstGeom>
          <a:noFill/>
          <a:ln>
            <a:noFill/>
          </a:ln>
        </p:spPr>
        <p:txBody>
          <a:bodyPr anchorCtr="0" anchor="t" bIns="131375" lIns="131375" spcFirstLastPara="1" rIns="131375" wrap="square" tIns="131375">
            <a:noAutofit/>
          </a:bodyPr>
          <a:lstStyle>
            <a:lvl1pPr indent="-393700" lvl="0" marL="457200">
              <a:lnSpc>
                <a:spcPct val="115000"/>
              </a:lnSpc>
              <a:spcBef>
                <a:spcPts val="0"/>
              </a:spcBef>
              <a:spcAft>
                <a:spcPts val="0"/>
              </a:spcAft>
              <a:buClr>
                <a:schemeClr val="dk2"/>
              </a:buClr>
              <a:buSzPts val="2600"/>
              <a:buChar char="●"/>
              <a:defRPr sz="2600">
                <a:solidFill>
                  <a:schemeClr val="dk2"/>
                </a:solidFill>
              </a:defRPr>
            </a:lvl1pPr>
            <a:lvl2pPr indent="-355600" lvl="1" marL="914400">
              <a:lnSpc>
                <a:spcPct val="115000"/>
              </a:lnSpc>
              <a:spcBef>
                <a:spcPts val="2300"/>
              </a:spcBef>
              <a:spcAft>
                <a:spcPts val="0"/>
              </a:spcAft>
              <a:buClr>
                <a:schemeClr val="dk2"/>
              </a:buClr>
              <a:buSzPts val="2000"/>
              <a:buChar char="○"/>
              <a:defRPr sz="2000">
                <a:solidFill>
                  <a:schemeClr val="dk2"/>
                </a:solidFill>
              </a:defRPr>
            </a:lvl2pPr>
            <a:lvl3pPr indent="-355600" lvl="2" marL="1371600">
              <a:lnSpc>
                <a:spcPct val="115000"/>
              </a:lnSpc>
              <a:spcBef>
                <a:spcPts val="2300"/>
              </a:spcBef>
              <a:spcAft>
                <a:spcPts val="0"/>
              </a:spcAft>
              <a:buClr>
                <a:schemeClr val="dk2"/>
              </a:buClr>
              <a:buSzPts val="2000"/>
              <a:buChar char="■"/>
              <a:defRPr sz="2000">
                <a:solidFill>
                  <a:schemeClr val="dk2"/>
                </a:solidFill>
              </a:defRPr>
            </a:lvl3pPr>
            <a:lvl4pPr indent="-355600" lvl="3" marL="1828800">
              <a:lnSpc>
                <a:spcPct val="115000"/>
              </a:lnSpc>
              <a:spcBef>
                <a:spcPts val="2300"/>
              </a:spcBef>
              <a:spcAft>
                <a:spcPts val="0"/>
              </a:spcAft>
              <a:buClr>
                <a:schemeClr val="dk2"/>
              </a:buClr>
              <a:buSzPts val="2000"/>
              <a:buChar char="●"/>
              <a:defRPr sz="2000">
                <a:solidFill>
                  <a:schemeClr val="dk2"/>
                </a:solidFill>
              </a:defRPr>
            </a:lvl4pPr>
            <a:lvl5pPr indent="-355600" lvl="4" marL="2286000">
              <a:lnSpc>
                <a:spcPct val="115000"/>
              </a:lnSpc>
              <a:spcBef>
                <a:spcPts val="2300"/>
              </a:spcBef>
              <a:spcAft>
                <a:spcPts val="0"/>
              </a:spcAft>
              <a:buClr>
                <a:schemeClr val="dk2"/>
              </a:buClr>
              <a:buSzPts val="2000"/>
              <a:buChar char="○"/>
              <a:defRPr sz="2000">
                <a:solidFill>
                  <a:schemeClr val="dk2"/>
                </a:solidFill>
              </a:defRPr>
            </a:lvl5pPr>
            <a:lvl6pPr indent="-355600" lvl="5" marL="2743200">
              <a:lnSpc>
                <a:spcPct val="115000"/>
              </a:lnSpc>
              <a:spcBef>
                <a:spcPts val="2300"/>
              </a:spcBef>
              <a:spcAft>
                <a:spcPts val="0"/>
              </a:spcAft>
              <a:buClr>
                <a:schemeClr val="dk2"/>
              </a:buClr>
              <a:buSzPts val="2000"/>
              <a:buChar char="■"/>
              <a:defRPr sz="2000">
                <a:solidFill>
                  <a:schemeClr val="dk2"/>
                </a:solidFill>
              </a:defRPr>
            </a:lvl6pPr>
            <a:lvl7pPr indent="-355600" lvl="6" marL="3200400">
              <a:lnSpc>
                <a:spcPct val="115000"/>
              </a:lnSpc>
              <a:spcBef>
                <a:spcPts val="2300"/>
              </a:spcBef>
              <a:spcAft>
                <a:spcPts val="0"/>
              </a:spcAft>
              <a:buClr>
                <a:schemeClr val="dk2"/>
              </a:buClr>
              <a:buSzPts val="2000"/>
              <a:buChar char="●"/>
              <a:defRPr sz="2000">
                <a:solidFill>
                  <a:schemeClr val="dk2"/>
                </a:solidFill>
              </a:defRPr>
            </a:lvl7pPr>
            <a:lvl8pPr indent="-355600" lvl="7" marL="3657600">
              <a:lnSpc>
                <a:spcPct val="115000"/>
              </a:lnSpc>
              <a:spcBef>
                <a:spcPts val="2300"/>
              </a:spcBef>
              <a:spcAft>
                <a:spcPts val="0"/>
              </a:spcAft>
              <a:buClr>
                <a:schemeClr val="dk2"/>
              </a:buClr>
              <a:buSzPts val="2000"/>
              <a:buChar char="○"/>
              <a:defRPr sz="2000">
                <a:solidFill>
                  <a:schemeClr val="dk2"/>
                </a:solidFill>
              </a:defRPr>
            </a:lvl8pPr>
            <a:lvl9pPr indent="-355600" lvl="8" marL="4114800">
              <a:lnSpc>
                <a:spcPct val="115000"/>
              </a:lnSpc>
              <a:spcBef>
                <a:spcPts val="2300"/>
              </a:spcBef>
              <a:spcAft>
                <a:spcPts val="2300"/>
              </a:spcAft>
              <a:buClr>
                <a:schemeClr val="dk2"/>
              </a:buClr>
              <a:buSzPts val="2000"/>
              <a:buChar char="■"/>
              <a:defRPr sz="2000">
                <a:solidFill>
                  <a:schemeClr val="dk2"/>
                </a:solidFill>
              </a:defRPr>
            </a:lvl9pPr>
          </a:lstStyle>
          <a:p/>
        </p:txBody>
      </p:sp>
      <p:sp>
        <p:nvSpPr>
          <p:cNvPr id="8" name="Google Shape;8;p1"/>
          <p:cNvSpPr txBox="1"/>
          <p:nvPr>
            <p:ph idx="12" type="sldNum"/>
          </p:nvPr>
        </p:nvSpPr>
        <p:spPr>
          <a:xfrm>
            <a:off x="11861441" y="7046639"/>
            <a:ext cx="768300" cy="594900"/>
          </a:xfrm>
          <a:prstGeom prst="rect">
            <a:avLst/>
          </a:prstGeom>
          <a:noFill/>
          <a:ln>
            <a:noFill/>
          </a:ln>
        </p:spPr>
        <p:txBody>
          <a:bodyPr anchorCtr="0" anchor="ctr" bIns="131375" lIns="131375" spcFirstLastPara="1" rIns="131375" wrap="square" tIns="131375">
            <a:no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 Id="rId4" Type="http://schemas.openxmlformats.org/officeDocument/2006/relationships/image" Target="../media/image4.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2.png"/><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19.png"/><Relationship Id="rId8"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5.png"/><Relationship Id="rId4" Type="http://schemas.openxmlformats.org/officeDocument/2006/relationships/image" Target="../media/image4.png"/><Relationship Id="rId5" Type="http://schemas.openxmlformats.org/officeDocument/2006/relationships/image" Target="../media/image3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5.png"/><Relationship Id="rId4" Type="http://schemas.openxmlformats.org/officeDocument/2006/relationships/image" Target="../media/image4.png"/><Relationship Id="rId5" Type="http://schemas.openxmlformats.org/officeDocument/2006/relationships/image" Target="../media/image30.png"/><Relationship Id="rId6" Type="http://schemas.openxmlformats.org/officeDocument/2006/relationships/image" Target="../media/image26.png"/><Relationship Id="rId7"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5.png"/><Relationship Id="rId4" Type="http://schemas.openxmlformats.org/officeDocument/2006/relationships/image" Target="../media/image4.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44.png"/><Relationship Id="rId13" Type="http://schemas.openxmlformats.org/officeDocument/2006/relationships/image" Target="../media/image49.png"/><Relationship Id="rId12"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39.png"/><Relationship Id="rId7" Type="http://schemas.openxmlformats.org/officeDocument/2006/relationships/image" Target="../media/image43.png"/><Relationship Id="rId8" Type="http://schemas.openxmlformats.org/officeDocument/2006/relationships/image" Target="../media/image42.png"/></Relationships>
</file>

<file path=ppt/slides/_rels/slide23.xml.rels><?xml version="1.0" encoding="UTF-8" standalone="yes"?><Relationships xmlns="http://schemas.openxmlformats.org/package/2006/relationships"><Relationship Id="rId11" Type="http://schemas.openxmlformats.org/officeDocument/2006/relationships/image" Target="../media/image1.jpg"/><Relationship Id="rId10" Type="http://schemas.openxmlformats.org/officeDocument/2006/relationships/image" Target="../media/image53.png"/><Relationship Id="rId13" Type="http://schemas.openxmlformats.org/officeDocument/2006/relationships/image" Target="../media/image46.png"/><Relationship Id="rId12" Type="http://schemas.openxmlformats.org/officeDocument/2006/relationships/image" Target="../media/image55.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9.png"/><Relationship Id="rId9" Type="http://schemas.openxmlformats.org/officeDocument/2006/relationships/image" Target="../media/image50.png"/><Relationship Id="rId5" Type="http://schemas.openxmlformats.org/officeDocument/2006/relationships/image" Target="../media/image43.png"/><Relationship Id="rId6" Type="http://schemas.openxmlformats.org/officeDocument/2006/relationships/image" Target="../media/image42.png"/><Relationship Id="rId7" Type="http://schemas.openxmlformats.org/officeDocument/2006/relationships/image" Target="../media/image40.png"/><Relationship Id="rId8"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image" Target="../media/image4.png"/><Relationship Id="rId5" Type="http://schemas.openxmlformats.org/officeDocument/2006/relationships/image" Target="../media/image54.png"/><Relationship Id="rId6" Type="http://schemas.openxmlformats.org/officeDocument/2006/relationships/image" Target="../media/image58.png"/><Relationship Id="rId7"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4.png"/><Relationship Id="rId5" Type="http://schemas.openxmlformats.org/officeDocument/2006/relationships/image" Target="../media/image20.png"/><Relationship Id="rId6" Type="http://schemas.openxmlformats.org/officeDocument/2006/relationships/image" Target="../media/image59.png"/><Relationship Id="rId7" Type="http://schemas.openxmlformats.org/officeDocument/2006/relationships/image" Target="../media/image61.png"/></Relationships>
</file>

<file path=ppt/slides/_rels/slide26.xml.rels><?xml version="1.0" encoding="UTF-8" standalone="yes"?><Relationships xmlns="http://schemas.openxmlformats.org/package/2006/relationships"><Relationship Id="rId10"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44.png"/><Relationship Id="rId5" Type="http://schemas.openxmlformats.org/officeDocument/2006/relationships/image" Target="../media/image46.png"/><Relationship Id="rId6" Type="http://schemas.openxmlformats.org/officeDocument/2006/relationships/image" Target="../media/image39.png"/><Relationship Id="rId7" Type="http://schemas.openxmlformats.org/officeDocument/2006/relationships/image" Target="../media/image43.png"/><Relationship Id="rId8"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8.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hyperlink" Target="http://www.jaburgwilk.com/" TargetMode="External"/><Relationship Id="rId5" Type="http://schemas.openxmlformats.org/officeDocument/2006/relationships/hyperlink" Target="https://www.helios.org/" TargetMode="External"/><Relationship Id="rId6" Type="http://schemas.openxmlformats.org/officeDocument/2006/relationships/hyperlink" Target="https://www.sonoraquest.com/" TargetMode="External"/><Relationship Id="rId7" Type="http://schemas.openxmlformats.org/officeDocument/2006/relationships/hyperlink" Target="https://www.omlaw.com/" TargetMode="External"/><Relationship Id="rId8" Type="http://schemas.openxmlformats.org/officeDocument/2006/relationships/hyperlink" Target="http://omlaunch.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8.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jpg"/><Relationship Id="rId4" Type="http://schemas.openxmlformats.org/officeDocument/2006/relationships/image" Target="../media/image4.png"/><Relationship Id="rId5" Type="http://schemas.openxmlformats.org/officeDocument/2006/relationships/hyperlink" Target="mailto:tbear@i-olog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8.jpg"/><Relationship Id="rId4" Type="http://schemas.openxmlformats.org/officeDocument/2006/relationships/image" Target="../media/image4.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7.jpg"/><Relationship Id="rId6" Type="http://schemas.openxmlformats.org/officeDocument/2006/relationships/image" Target="../media/image5.jp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4.png"/><Relationship Id="rId5" Type="http://schemas.openxmlformats.org/officeDocument/2006/relationships/image" Target="../media/image9.jp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0"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6.jpg"/><Relationship Id="rId9" Type="http://schemas.openxmlformats.org/officeDocument/2006/relationships/image" Target="../media/image12.png"/><Relationship Id="rId5" Type="http://schemas.openxmlformats.org/officeDocument/2006/relationships/image" Target="../media/image32.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pic>
        <p:nvPicPr>
          <p:cNvPr id="59" name="Google Shape;59;p15"/>
          <p:cNvPicPr preferRelativeResize="0"/>
          <p:nvPr/>
        </p:nvPicPr>
        <p:blipFill>
          <a:blip r:embed="rId4">
            <a:alphaModFix/>
          </a:blip>
          <a:stretch>
            <a:fillRect/>
          </a:stretch>
        </p:blipFill>
        <p:spPr>
          <a:xfrm>
            <a:off x="832800" y="930250"/>
            <a:ext cx="2658150" cy="956950"/>
          </a:xfrm>
          <a:prstGeom prst="rect">
            <a:avLst/>
          </a:prstGeom>
          <a:noFill/>
          <a:ln>
            <a:noFill/>
          </a:ln>
        </p:spPr>
      </p:pic>
      <p:cxnSp>
        <p:nvCxnSpPr>
          <p:cNvPr id="60" name="Google Shape;60;p15"/>
          <p:cNvCxnSpPr/>
          <p:nvPr/>
        </p:nvCxnSpPr>
        <p:spPr>
          <a:xfrm>
            <a:off x="832800" y="1983250"/>
            <a:ext cx="4105200" cy="0"/>
          </a:xfrm>
          <a:prstGeom prst="straightConnector1">
            <a:avLst/>
          </a:prstGeom>
          <a:noFill/>
          <a:ln cap="flat" cmpd="sng" w="19050">
            <a:solidFill>
              <a:srgbClr val="F3643E"/>
            </a:solidFill>
            <a:prstDash val="solid"/>
            <a:round/>
            <a:headEnd len="med" w="med" type="none"/>
            <a:tailEnd len="med" w="med" type="none"/>
          </a:ln>
        </p:spPr>
      </p:cxnSp>
      <p:sp>
        <p:nvSpPr>
          <p:cNvPr id="61" name="Google Shape;61;p15"/>
          <p:cNvSpPr txBox="1"/>
          <p:nvPr/>
        </p:nvSpPr>
        <p:spPr>
          <a:xfrm>
            <a:off x="685800" y="5846600"/>
            <a:ext cx="3000000" cy="1028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555555"/>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1200">
              <a:solidFill>
                <a:srgbClr val="555555"/>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b="1" lang="en" sz="1200">
                <a:solidFill>
                  <a:srgbClr val="555555"/>
                </a:solidFill>
                <a:latin typeface="Helvetica Neue"/>
                <a:ea typeface="Helvetica Neue"/>
                <a:cs typeface="Helvetica Neue"/>
                <a:sym typeface="Helvetica Neue"/>
              </a:rPr>
              <a:t>16767 N Perimeter Dr. Suite 230</a:t>
            </a:r>
            <a:endParaRPr b="1" sz="1200">
              <a:solidFill>
                <a:srgbClr val="555555"/>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 sz="1200">
                <a:solidFill>
                  <a:srgbClr val="555555"/>
                </a:solidFill>
                <a:latin typeface="Helvetica Neue"/>
                <a:ea typeface="Helvetica Neue"/>
                <a:cs typeface="Helvetica Neue"/>
                <a:sym typeface="Helvetica Neue"/>
              </a:rPr>
              <a:t>Scottsdale, Arizona 85260</a:t>
            </a:r>
            <a:endParaRPr b="1" sz="1200">
              <a:solidFill>
                <a:srgbClr val="555555"/>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i="1" lang="en" sz="1200">
                <a:solidFill>
                  <a:srgbClr val="555555"/>
                </a:solidFill>
                <a:latin typeface="Helvetica Neue Light"/>
                <a:ea typeface="Helvetica Neue Light"/>
                <a:cs typeface="Helvetica Neue Light"/>
                <a:sym typeface="Helvetica Neue Light"/>
              </a:rPr>
              <a:t>Date: September 25, 2020</a:t>
            </a:r>
            <a:endParaRPr i="1" sz="1200">
              <a:solidFill>
                <a:srgbClr val="555555"/>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i="1" lang="en" sz="1200">
                <a:solidFill>
                  <a:srgbClr val="555555"/>
                </a:solidFill>
                <a:latin typeface="Helvetica Neue Light"/>
                <a:ea typeface="Helvetica Neue Light"/>
                <a:cs typeface="Helvetica Neue Light"/>
                <a:sym typeface="Helvetica Neue Light"/>
              </a:rPr>
              <a:t>Proposal valid for 60 days</a:t>
            </a:r>
            <a:endParaRPr i="1" sz="1200">
              <a:solidFill>
                <a:srgbClr val="555555"/>
              </a:solidFill>
              <a:latin typeface="Helvetica Neue Light"/>
              <a:ea typeface="Helvetica Neue Light"/>
              <a:cs typeface="Helvetica Neue Light"/>
              <a:sym typeface="Helvetica Neue Light"/>
            </a:endParaRPr>
          </a:p>
        </p:txBody>
      </p:sp>
      <p:pic>
        <p:nvPicPr>
          <p:cNvPr id="62" name="Google Shape;62;p15"/>
          <p:cNvPicPr preferRelativeResize="0"/>
          <p:nvPr/>
        </p:nvPicPr>
        <p:blipFill>
          <a:blip r:embed="rId5">
            <a:alphaModFix/>
          </a:blip>
          <a:stretch>
            <a:fillRect/>
          </a:stretch>
        </p:blipFill>
        <p:spPr>
          <a:xfrm>
            <a:off x="832800" y="2988175"/>
            <a:ext cx="5106925" cy="2004850"/>
          </a:xfrm>
          <a:prstGeom prst="rect">
            <a:avLst/>
          </a:prstGeom>
          <a:noFill/>
          <a:ln>
            <a:noFill/>
          </a:ln>
        </p:spPr>
      </p:pic>
      <p:sp>
        <p:nvSpPr>
          <p:cNvPr id="63" name="Google Shape;63;p15"/>
          <p:cNvSpPr txBox="1"/>
          <p:nvPr/>
        </p:nvSpPr>
        <p:spPr>
          <a:xfrm>
            <a:off x="763610" y="2623075"/>
            <a:ext cx="3514200" cy="365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i="1" lang="en" sz="1200">
                <a:solidFill>
                  <a:srgbClr val="555555"/>
                </a:solidFill>
                <a:latin typeface="Helvetica Neue Light"/>
                <a:ea typeface="Helvetica Neue Light"/>
                <a:cs typeface="Helvetica Neue Light"/>
                <a:sym typeface="Helvetica Neue Light"/>
              </a:rPr>
              <a:t>Expressly created  for:</a:t>
            </a:r>
            <a:endParaRPr i="1" sz="1200">
              <a:solidFill>
                <a:srgbClr val="555555"/>
              </a:solidFill>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pic>
        <p:nvPicPr>
          <p:cNvPr id="189" name="Google Shape;189;p24"/>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190" name="Google Shape;190;p24"/>
          <p:cNvSpPr txBox="1"/>
          <p:nvPr>
            <p:ph type="title"/>
          </p:nvPr>
        </p:nvSpPr>
        <p:spPr>
          <a:xfrm>
            <a:off x="685800" y="1423125"/>
            <a:ext cx="9299700" cy="2463000"/>
          </a:xfrm>
          <a:prstGeom prst="rect">
            <a:avLst/>
          </a:prstGeom>
        </p:spPr>
        <p:txBody>
          <a:bodyPr anchorCtr="0" anchor="b" bIns="131375" lIns="131375" spcFirstLastPara="1" rIns="131375" wrap="square" tIns="131375">
            <a:noAutofit/>
          </a:bodyPr>
          <a:lstStyle/>
          <a:p>
            <a:pPr indent="0" lvl="0" marL="0" rtl="0" algn="l">
              <a:spcBef>
                <a:spcPts val="0"/>
              </a:spcBef>
              <a:spcAft>
                <a:spcPts val="0"/>
              </a:spcAft>
              <a:buClr>
                <a:schemeClr val="dk1"/>
              </a:buClr>
              <a:buSzPts val="1100"/>
              <a:buFont typeface="Arial"/>
              <a:buNone/>
            </a:pPr>
            <a:r>
              <a:rPr b="1" lang="en" sz="6000">
                <a:solidFill>
                  <a:srgbClr val="F3643E"/>
                </a:solidFill>
                <a:latin typeface="Oxygen"/>
                <a:ea typeface="Oxygen"/>
                <a:cs typeface="Oxygen"/>
                <a:sym typeface="Oxygen"/>
              </a:rPr>
              <a:t>The Digital </a:t>
            </a:r>
            <a:r>
              <a:rPr b="1" lang="en" sz="6000">
                <a:solidFill>
                  <a:srgbClr val="F3643E"/>
                </a:solidFill>
                <a:latin typeface="Oxygen"/>
                <a:ea typeface="Oxygen"/>
                <a:cs typeface="Oxygen"/>
                <a:sym typeface="Oxygen"/>
              </a:rPr>
              <a:t>Foundation</a:t>
            </a:r>
            <a:endParaRPr b="1" sz="6000">
              <a:solidFill>
                <a:srgbClr val="F3643E"/>
              </a:solidFill>
              <a:latin typeface="Oxygen"/>
              <a:ea typeface="Oxygen"/>
              <a:cs typeface="Oxygen"/>
              <a:sym typeface="Oxygen"/>
            </a:endParaRPr>
          </a:p>
          <a:p>
            <a:pPr indent="457200" lvl="0" marL="0" rtl="0" algn="l">
              <a:spcBef>
                <a:spcPts val="0"/>
              </a:spcBef>
              <a:spcAft>
                <a:spcPts val="0"/>
              </a:spcAft>
              <a:buClr>
                <a:schemeClr val="dk1"/>
              </a:buClr>
              <a:buSzPts val="1100"/>
              <a:buFont typeface="Arial"/>
              <a:buNone/>
            </a:pPr>
            <a:r>
              <a:rPr b="1" lang="en" sz="3000">
                <a:solidFill>
                  <a:srgbClr val="555555"/>
                </a:solidFill>
                <a:latin typeface="Oxygen"/>
                <a:ea typeface="Oxygen"/>
                <a:cs typeface="Oxygen"/>
                <a:sym typeface="Oxygen"/>
              </a:rPr>
              <a:t>Strong Technology is at the Core - Phase I</a:t>
            </a:r>
            <a:endParaRPr b="1" sz="3000">
              <a:solidFill>
                <a:srgbClr val="555555"/>
              </a:solidFill>
              <a:latin typeface="Oxygen"/>
              <a:ea typeface="Oxygen"/>
              <a:cs typeface="Oxygen"/>
              <a:sym typeface="Oxygen"/>
            </a:endParaRPr>
          </a:p>
        </p:txBody>
      </p:sp>
      <p:cxnSp>
        <p:nvCxnSpPr>
          <p:cNvPr id="191" name="Google Shape;191;p24"/>
          <p:cNvCxnSpPr/>
          <p:nvPr/>
        </p:nvCxnSpPr>
        <p:spPr>
          <a:xfrm>
            <a:off x="685800" y="3872925"/>
            <a:ext cx="9180000" cy="0"/>
          </a:xfrm>
          <a:prstGeom prst="straightConnector1">
            <a:avLst/>
          </a:prstGeom>
          <a:noFill/>
          <a:ln cap="flat" cmpd="sng" w="19050">
            <a:solidFill>
              <a:srgbClr val="F3643E"/>
            </a:solidFill>
            <a:prstDash val="solid"/>
            <a:round/>
            <a:headEnd len="med" w="med" type="none"/>
            <a:tailEnd len="med" w="med" type="none"/>
          </a:ln>
        </p:spPr>
      </p:cxnSp>
      <p:sp>
        <p:nvSpPr>
          <p:cNvPr id="192" name="Google Shape;192;p24"/>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10</a:t>
            </a:r>
            <a:endParaRPr b="1" sz="2400">
              <a:solidFill>
                <a:srgbClr val="FFFFFF"/>
              </a:solidFill>
              <a:latin typeface="Oxygen"/>
              <a:ea typeface="Oxygen"/>
              <a:cs typeface="Oxygen"/>
              <a:sym typeface="Oxyge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25"/>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11</a:t>
            </a:r>
            <a:endParaRPr b="1" sz="2400">
              <a:solidFill>
                <a:srgbClr val="FFFFFF"/>
              </a:solidFill>
              <a:latin typeface="Oxygen"/>
              <a:ea typeface="Oxygen"/>
              <a:cs typeface="Oxygen"/>
              <a:sym typeface="Oxygen"/>
            </a:endParaRPr>
          </a:p>
        </p:txBody>
      </p:sp>
      <p:pic>
        <p:nvPicPr>
          <p:cNvPr id="200" name="Google Shape;200;p25"/>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201" name="Google Shape;201;p25"/>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Technology Exists for People</a:t>
            </a:r>
            <a:endParaRPr b="1" sz="2400">
              <a:solidFill>
                <a:schemeClr val="dk1"/>
              </a:solidFill>
              <a:latin typeface="Oxygen"/>
              <a:ea typeface="Oxygen"/>
              <a:cs typeface="Oxygen"/>
              <a:sym typeface="Oxygen"/>
            </a:endParaRPr>
          </a:p>
        </p:txBody>
      </p:sp>
      <p:sp>
        <p:nvSpPr>
          <p:cNvPr id="202" name="Google Shape;202;p25"/>
          <p:cNvSpPr txBox="1"/>
          <p:nvPr>
            <p:ph idx="4294967295" type="body"/>
          </p:nvPr>
        </p:nvSpPr>
        <p:spPr>
          <a:xfrm>
            <a:off x="685800" y="1450375"/>
            <a:ext cx="8389800" cy="13590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I-ology will work with HonorHealth Foundation to further identify the user journeys for each persona and how they can best be served. Co-creating those journeys will provide the opportunity to leverage digital technologies while creating a seamless experience for all of your target audiences.</a:t>
            </a:r>
            <a:endParaRPr sz="1800">
              <a:solidFill>
                <a:srgbClr val="555555"/>
              </a:solidFill>
              <a:latin typeface="Helvetica Neue Light"/>
              <a:ea typeface="Helvetica Neue Light"/>
              <a:cs typeface="Helvetica Neue Light"/>
              <a:sym typeface="Helvetica Neue Light"/>
            </a:endParaRPr>
          </a:p>
        </p:txBody>
      </p:sp>
      <p:cxnSp>
        <p:nvCxnSpPr>
          <p:cNvPr id="203" name="Google Shape;203;p25"/>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grpSp>
        <p:nvGrpSpPr>
          <p:cNvPr id="204" name="Google Shape;204;p25"/>
          <p:cNvGrpSpPr/>
          <p:nvPr/>
        </p:nvGrpSpPr>
        <p:grpSpPr>
          <a:xfrm>
            <a:off x="685813" y="5849581"/>
            <a:ext cx="2383120" cy="764887"/>
            <a:chOff x="913875" y="5559641"/>
            <a:chExt cx="2463173" cy="790581"/>
          </a:xfrm>
        </p:grpSpPr>
        <p:sp>
          <p:nvSpPr>
            <p:cNvPr id="205" name="Google Shape;205;p25"/>
            <p:cNvSpPr txBox="1"/>
            <p:nvPr/>
          </p:nvSpPr>
          <p:spPr>
            <a:xfrm>
              <a:off x="1784648" y="5802532"/>
              <a:ext cx="1592400" cy="304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F3643E"/>
                  </a:solidFill>
                  <a:latin typeface="Oxygen Light"/>
                  <a:ea typeface="Oxygen Light"/>
                  <a:cs typeface="Oxygen Light"/>
                  <a:sym typeface="Oxygen Light"/>
                </a:rPr>
                <a:t>Volunteers</a:t>
              </a:r>
              <a:endParaRPr sz="1800">
                <a:solidFill>
                  <a:srgbClr val="555555"/>
                </a:solidFill>
                <a:latin typeface="Helvetica Neue Light"/>
                <a:ea typeface="Helvetica Neue Light"/>
                <a:cs typeface="Helvetica Neue Light"/>
                <a:sym typeface="Helvetica Neue Light"/>
              </a:endParaRPr>
            </a:p>
          </p:txBody>
        </p:sp>
        <p:pic>
          <p:nvPicPr>
            <p:cNvPr id="206" name="Google Shape;206;p25"/>
            <p:cNvPicPr preferRelativeResize="0"/>
            <p:nvPr/>
          </p:nvPicPr>
          <p:blipFill>
            <a:blip r:embed="rId5">
              <a:alphaModFix/>
            </a:blip>
            <a:stretch>
              <a:fillRect/>
            </a:stretch>
          </p:blipFill>
          <p:spPr>
            <a:xfrm>
              <a:off x="913875" y="5559641"/>
              <a:ext cx="790580" cy="790581"/>
            </a:xfrm>
            <a:prstGeom prst="rect">
              <a:avLst/>
            </a:prstGeom>
            <a:noFill/>
            <a:ln>
              <a:noFill/>
            </a:ln>
          </p:spPr>
        </p:pic>
      </p:grpSp>
      <p:grpSp>
        <p:nvGrpSpPr>
          <p:cNvPr id="207" name="Google Shape;207;p25"/>
          <p:cNvGrpSpPr/>
          <p:nvPr/>
        </p:nvGrpSpPr>
        <p:grpSpPr>
          <a:xfrm>
            <a:off x="4074043" y="4927814"/>
            <a:ext cx="4048690" cy="701006"/>
            <a:chOff x="4568320" y="4592484"/>
            <a:chExt cx="4184692" cy="724554"/>
          </a:xfrm>
        </p:grpSpPr>
        <p:sp>
          <p:nvSpPr>
            <p:cNvPr id="208" name="Google Shape;208;p25"/>
            <p:cNvSpPr txBox="1"/>
            <p:nvPr/>
          </p:nvSpPr>
          <p:spPr>
            <a:xfrm>
              <a:off x="5368712" y="4802367"/>
              <a:ext cx="3384300" cy="304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F3643E"/>
                  </a:solidFill>
                  <a:latin typeface="Oxygen Light"/>
                  <a:ea typeface="Oxygen Light"/>
                  <a:cs typeface="Oxygen Light"/>
                  <a:sym typeface="Oxygen Light"/>
                </a:rPr>
                <a:t>HonorHealth Employees</a:t>
              </a:r>
              <a:endParaRPr sz="1800">
                <a:solidFill>
                  <a:srgbClr val="F3643E"/>
                </a:solidFill>
                <a:latin typeface="Oxygen Light"/>
                <a:ea typeface="Oxygen Light"/>
                <a:cs typeface="Oxygen Light"/>
                <a:sym typeface="Oxygen Light"/>
              </a:endParaRPr>
            </a:p>
          </p:txBody>
        </p:sp>
        <p:pic>
          <p:nvPicPr>
            <p:cNvPr id="209" name="Google Shape;209;p25"/>
            <p:cNvPicPr preferRelativeResize="0"/>
            <p:nvPr/>
          </p:nvPicPr>
          <p:blipFill>
            <a:blip r:embed="rId6">
              <a:alphaModFix/>
            </a:blip>
            <a:stretch>
              <a:fillRect/>
            </a:stretch>
          </p:blipFill>
          <p:spPr>
            <a:xfrm>
              <a:off x="4568320" y="4592484"/>
              <a:ext cx="724553" cy="724554"/>
            </a:xfrm>
            <a:prstGeom prst="rect">
              <a:avLst/>
            </a:prstGeom>
            <a:noFill/>
            <a:ln>
              <a:noFill/>
            </a:ln>
          </p:spPr>
        </p:pic>
      </p:grpSp>
      <p:grpSp>
        <p:nvGrpSpPr>
          <p:cNvPr id="210" name="Google Shape;210;p25"/>
          <p:cNvGrpSpPr/>
          <p:nvPr/>
        </p:nvGrpSpPr>
        <p:grpSpPr>
          <a:xfrm>
            <a:off x="4074043" y="3071988"/>
            <a:ext cx="5472658" cy="764887"/>
            <a:chOff x="4568320" y="2983325"/>
            <a:chExt cx="5656494" cy="790581"/>
          </a:xfrm>
        </p:grpSpPr>
        <p:sp>
          <p:nvSpPr>
            <p:cNvPr id="211" name="Google Shape;211;p25"/>
            <p:cNvSpPr txBox="1"/>
            <p:nvPr/>
          </p:nvSpPr>
          <p:spPr>
            <a:xfrm>
              <a:off x="5368714" y="3226205"/>
              <a:ext cx="4856100" cy="304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F3643E"/>
                  </a:solidFill>
                  <a:latin typeface="Oxygen Light"/>
                  <a:ea typeface="Oxygen Light"/>
                  <a:cs typeface="Oxygen Light"/>
                  <a:sym typeface="Oxygen Light"/>
                </a:rPr>
                <a:t>External Foundations’ Leadership and Staff</a:t>
              </a:r>
              <a:endParaRPr sz="1800">
                <a:solidFill>
                  <a:srgbClr val="F3643E"/>
                </a:solidFill>
                <a:latin typeface="Oxygen Light"/>
                <a:ea typeface="Oxygen Light"/>
                <a:cs typeface="Oxygen Light"/>
                <a:sym typeface="Oxygen Light"/>
              </a:endParaRPr>
            </a:p>
          </p:txBody>
        </p:sp>
        <p:pic>
          <p:nvPicPr>
            <p:cNvPr id="212" name="Google Shape;212;p25"/>
            <p:cNvPicPr preferRelativeResize="0"/>
            <p:nvPr/>
          </p:nvPicPr>
          <p:blipFill>
            <a:blip r:embed="rId7">
              <a:alphaModFix/>
            </a:blip>
            <a:stretch>
              <a:fillRect/>
            </a:stretch>
          </p:blipFill>
          <p:spPr>
            <a:xfrm>
              <a:off x="4568320" y="2983325"/>
              <a:ext cx="790580" cy="790581"/>
            </a:xfrm>
            <a:prstGeom prst="rect">
              <a:avLst/>
            </a:prstGeom>
            <a:noFill/>
            <a:ln>
              <a:noFill/>
            </a:ln>
          </p:spPr>
        </p:pic>
      </p:grpSp>
      <p:grpSp>
        <p:nvGrpSpPr>
          <p:cNvPr id="213" name="Google Shape;213;p25"/>
          <p:cNvGrpSpPr/>
          <p:nvPr/>
        </p:nvGrpSpPr>
        <p:grpSpPr>
          <a:xfrm>
            <a:off x="685808" y="4492722"/>
            <a:ext cx="2988006" cy="701006"/>
            <a:chOff x="913870" y="4304498"/>
            <a:chExt cx="3088379" cy="724554"/>
          </a:xfrm>
        </p:grpSpPr>
        <p:sp>
          <p:nvSpPr>
            <p:cNvPr id="214" name="Google Shape;214;p25"/>
            <p:cNvSpPr txBox="1"/>
            <p:nvPr/>
          </p:nvSpPr>
          <p:spPr>
            <a:xfrm>
              <a:off x="1784648" y="4514371"/>
              <a:ext cx="2217600" cy="304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F3643E"/>
                  </a:solidFill>
                  <a:latin typeface="Oxygen Light"/>
                  <a:ea typeface="Oxygen Light"/>
                  <a:cs typeface="Oxygen Light"/>
                  <a:sym typeface="Oxygen Light"/>
                </a:rPr>
                <a:t>Donor Prospects</a:t>
              </a:r>
              <a:endParaRPr sz="1800">
                <a:solidFill>
                  <a:srgbClr val="555555"/>
                </a:solidFill>
                <a:latin typeface="Helvetica Neue Light"/>
                <a:ea typeface="Helvetica Neue Light"/>
                <a:cs typeface="Helvetica Neue Light"/>
                <a:sym typeface="Helvetica Neue Light"/>
              </a:endParaRPr>
            </a:p>
          </p:txBody>
        </p:sp>
        <p:pic>
          <p:nvPicPr>
            <p:cNvPr id="215" name="Google Shape;215;p25"/>
            <p:cNvPicPr preferRelativeResize="0"/>
            <p:nvPr/>
          </p:nvPicPr>
          <p:blipFill>
            <a:blip r:embed="rId8">
              <a:alphaModFix/>
            </a:blip>
            <a:stretch>
              <a:fillRect/>
            </a:stretch>
          </p:blipFill>
          <p:spPr>
            <a:xfrm>
              <a:off x="913870" y="4304498"/>
              <a:ext cx="724553" cy="724554"/>
            </a:xfrm>
            <a:prstGeom prst="rect">
              <a:avLst/>
            </a:prstGeom>
            <a:noFill/>
            <a:ln>
              <a:noFill/>
            </a:ln>
          </p:spPr>
        </p:pic>
      </p:grpSp>
      <p:grpSp>
        <p:nvGrpSpPr>
          <p:cNvPr id="216" name="Google Shape;216;p25"/>
          <p:cNvGrpSpPr/>
          <p:nvPr/>
        </p:nvGrpSpPr>
        <p:grpSpPr>
          <a:xfrm>
            <a:off x="4042109" y="5823786"/>
            <a:ext cx="3698087" cy="764887"/>
            <a:chOff x="4535313" y="5532980"/>
            <a:chExt cx="3822312" cy="790581"/>
          </a:xfrm>
        </p:grpSpPr>
        <p:pic>
          <p:nvPicPr>
            <p:cNvPr id="217" name="Google Shape;217;p25"/>
            <p:cNvPicPr preferRelativeResize="0"/>
            <p:nvPr/>
          </p:nvPicPr>
          <p:blipFill>
            <a:blip r:embed="rId9">
              <a:alphaModFix/>
            </a:blip>
            <a:stretch>
              <a:fillRect/>
            </a:stretch>
          </p:blipFill>
          <p:spPr>
            <a:xfrm>
              <a:off x="4535313" y="5532980"/>
              <a:ext cx="790580" cy="790581"/>
            </a:xfrm>
            <a:prstGeom prst="rect">
              <a:avLst/>
            </a:prstGeom>
            <a:noFill/>
            <a:ln>
              <a:noFill/>
            </a:ln>
          </p:spPr>
        </p:pic>
        <p:sp>
          <p:nvSpPr>
            <p:cNvPr id="218" name="Google Shape;218;p25"/>
            <p:cNvSpPr txBox="1"/>
            <p:nvPr/>
          </p:nvSpPr>
          <p:spPr>
            <a:xfrm>
              <a:off x="5368725" y="5819037"/>
              <a:ext cx="2988900" cy="304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F3643E"/>
                  </a:solidFill>
                  <a:latin typeface="Oxygen Light"/>
                  <a:ea typeface="Oxygen Light"/>
                  <a:cs typeface="Oxygen Light"/>
                  <a:sym typeface="Oxygen Light"/>
                </a:rPr>
                <a:t>Additional Stakeholders</a:t>
              </a:r>
              <a:endParaRPr sz="1800">
                <a:solidFill>
                  <a:srgbClr val="F3643E"/>
                </a:solidFill>
                <a:latin typeface="Oxygen Light"/>
                <a:ea typeface="Oxygen Light"/>
                <a:cs typeface="Oxygen Light"/>
                <a:sym typeface="Oxygen Light"/>
              </a:endParaRPr>
            </a:p>
          </p:txBody>
        </p:sp>
      </p:grpSp>
      <p:grpSp>
        <p:nvGrpSpPr>
          <p:cNvPr id="219" name="Google Shape;219;p25"/>
          <p:cNvGrpSpPr/>
          <p:nvPr/>
        </p:nvGrpSpPr>
        <p:grpSpPr>
          <a:xfrm>
            <a:off x="4074043" y="4031842"/>
            <a:ext cx="2315039" cy="701006"/>
            <a:chOff x="4568320" y="3592318"/>
            <a:chExt cx="2392805" cy="724554"/>
          </a:xfrm>
        </p:grpSpPr>
        <p:sp>
          <p:nvSpPr>
            <p:cNvPr id="220" name="Google Shape;220;p25"/>
            <p:cNvSpPr txBox="1"/>
            <p:nvPr/>
          </p:nvSpPr>
          <p:spPr>
            <a:xfrm>
              <a:off x="5368725" y="3802195"/>
              <a:ext cx="1592400" cy="304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F3643E"/>
                  </a:solidFill>
                  <a:latin typeface="Oxygen Light"/>
                  <a:ea typeface="Oxygen Light"/>
                  <a:cs typeface="Oxygen Light"/>
                  <a:sym typeface="Oxygen Light"/>
                </a:rPr>
                <a:t>Governance</a:t>
              </a:r>
              <a:endParaRPr sz="1800">
                <a:solidFill>
                  <a:srgbClr val="F3643E"/>
                </a:solidFill>
                <a:latin typeface="Oxygen Light"/>
                <a:ea typeface="Oxygen Light"/>
                <a:cs typeface="Oxygen Light"/>
                <a:sym typeface="Oxygen Light"/>
              </a:endParaRPr>
            </a:p>
          </p:txBody>
        </p:sp>
        <p:pic>
          <p:nvPicPr>
            <p:cNvPr id="221" name="Google Shape;221;p25"/>
            <p:cNvPicPr preferRelativeResize="0"/>
            <p:nvPr/>
          </p:nvPicPr>
          <p:blipFill>
            <a:blip r:embed="rId10">
              <a:alphaModFix/>
            </a:blip>
            <a:stretch>
              <a:fillRect/>
            </a:stretch>
          </p:blipFill>
          <p:spPr>
            <a:xfrm>
              <a:off x="4568320" y="3592318"/>
              <a:ext cx="724553" cy="724554"/>
            </a:xfrm>
            <a:prstGeom prst="rect">
              <a:avLst/>
            </a:prstGeom>
            <a:noFill/>
            <a:ln>
              <a:noFill/>
            </a:ln>
          </p:spPr>
        </p:pic>
      </p:grpSp>
      <p:grpSp>
        <p:nvGrpSpPr>
          <p:cNvPr id="222" name="Google Shape;222;p25"/>
          <p:cNvGrpSpPr/>
          <p:nvPr/>
        </p:nvGrpSpPr>
        <p:grpSpPr>
          <a:xfrm>
            <a:off x="685813" y="3071982"/>
            <a:ext cx="2829815" cy="764887"/>
            <a:chOff x="913875" y="2983319"/>
            <a:chExt cx="2924873" cy="790581"/>
          </a:xfrm>
        </p:grpSpPr>
        <p:sp>
          <p:nvSpPr>
            <p:cNvPr id="223" name="Google Shape;223;p25"/>
            <p:cNvSpPr txBox="1"/>
            <p:nvPr/>
          </p:nvSpPr>
          <p:spPr>
            <a:xfrm>
              <a:off x="1784648" y="3226209"/>
              <a:ext cx="2054100" cy="304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F3643E"/>
                  </a:solidFill>
                  <a:latin typeface="Oxygen Light"/>
                  <a:ea typeface="Oxygen Light"/>
                  <a:cs typeface="Oxygen Light"/>
                  <a:sym typeface="Oxygen Light"/>
                </a:rPr>
                <a:t>Current Donors</a:t>
              </a:r>
              <a:endParaRPr sz="1800">
                <a:solidFill>
                  <a:srgbClr val="F3643E"/>
                </a:solidFill>
                <a:latin typeface="Oxygen Light"/>
                <a:ea typeface="Oxygen Light"/>
                <a:cs typeface="Oxygen Light"/>
                <a:sym typeface="Oxygen Light"/>
              </a:endParaRPr>
            </a:p>
          </p:txBody>
        </p:sp>
        <p:pic>
          <p:nvPicPr>
            <p:cNvPr id="224" name="Google Shape;224;p25"/>
            <p:cNvPicPr preferRelativeResize="0"/>
            <p:nvPr/>
          </p:nvPicPr>
          <p:blipFill>
            <a:blip r:embed="rId11">
              <a:alphaModFix/>
            </a:blip>
            <a:stretch>
              <a:fillRect/>
            </a:stretch>
          </p:blipFill>
          <p:spPr>
            <a:xfrm>
              <a:off x="913875" y="2983319"/>
              <a:ext cx="790580" cy="790581"/>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26"/>
          <p:cNvSpPr txBox="1"/>
          <p:nvPr>
            <p:ph idx="4294967295" type="body"/>
          </p:nvPr>
        </p:nvSpPr>
        <p:spPr>
          <a:xfrm>
            <a:off x="685800" y="1450375"/>
            <a:ext cx="8680200" cy="24573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None/>
            </a:pPr>
            <a:r>
              <a:rPr lang="en" sz="1800">
                <a:solidFill>
                  <a:srgbClr val="434343"/>
                </a:solidFill>
                <a:latin typeface="Helvetica Neue Light"/>
                <a:ea typeface="Helvetica Neue Light"/>
                <a:cs typeface="Helvetica Neue Light"/>
                <a:sym typeface="Helvetica Neue Light"/>
              </a:rPr>
              <a:t>I-ology focuses on a customer-centric experience that encourages personas to accomplish their objectives. To achieve the solution, I-ology will:</a:t>
            </a:r>
            <a:endParaRPr sz="1800">
              <a:solidFill>
                <a:srgbClr val="434343"/>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0"/>
              </a:spcAft>
              <a:buClr>
                <a:srgbClr val="F3643E"/>
              </a:buClr>
              <a:buSzPts val="1800"/>
              <a:buFont typeface="Helvetica Neue Light"/>
              <a:buChar char="●"/>
            </a:pPr>
            <a:r>
              <a:rPr lang="en" sz="1800">
                <a:solidFill>
                  <a:srgbClr val="434343"/>
                </a:solidFill>
                <a:latin typeface="Helvetica Neue Light"/>
                <a:ea typeface="Helvetica Neue Light"/>
                <a:cs typeface="Helvetica Neue Light"/>
                <a:sym typeface="Helvetica Neue Light"/>
              </a:rPr>
              <a:t>Design for mobile</a:t>
            </a:r>
            <a:endParaRPr sz="1800">
              <a:solidFill>
                <a:srgbClr val="434343"/>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0"/>
              </a:spcAft>
              <a:buClr>
                <a:srgbClr val="F3643E"/>
              </a:buClr>
              <a:buSzPts val="1800"/>
              <a:buFont typeface="Helvetica Neue Light"/>
              <a:buChar char="●"/>
            </a:pPr>
            <a:r>
              <a:rPr lang="en" sz="1800">
                <a:solidFill>
                  <a:srgbClr val="434343"/>
                </a:solidFill>
                <a:latin typeface="Helvetica Neue Light"/>
                <a:ea typeface="Helvetica Neue Light"/>
                <a:cs typeface="Helvetica Neue Light"/>
                <a:sym typeface="Helvetica Neue Light"/>
              </a:rPr>
              <a:t>Optimize desktop real estate and responsiveness</a:t>
            </a:r>
            <a:endParaRPr sz="1800">
              <a:solidFill>
                <a:srgbClr val="434343"/>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0"/>
              </a:spcAft>
              <a:buClr>
                <a:srgbClr val="F3643E"/>
              </a:buClr>
              <a:buSzPts val="1800"/>
              <a:buFont typeface="Helvetica Neue Light"/>
              <a:buChar char="●"/>
            </a:pPr>
            <a:r>
              <a:rPr lang="en" sz="1800">
                <a:solidFill>
                  <a:srgbClr val="434343"/>
                </a:solidFill>
                <a:latin typeface="Helvetica Neue Light"/>
                <a:ea typeface="Helvetica Neue Light"/>
                <a:cs typeface="Helvetica Neue Light"/>
                <a:sym typeface="Helvetica Neue Light"/>
              </a:rPr>
              <a:t>Promote clear Calls-to-Action (CTA)</a:t>
            </a:r>
            <a:endParaRPr sz="1800">
              <a:solidFill>
                <a:srgbClr val="434343"/>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1000"/>
              </a:spcAft>
              <a:buClr>
                <a:srgbClr val="F3643E"/>
              </a:buClr>
              <a:buSzPts val="1800"/>
              <a:buFont typeface="Helvetica Neue Light"/>
              <a:buChar char="●"/>
            </a:pPr>
            <a:r>
              <a:rPr lang="en" sz="1800">
                <a:solidFill>
                  <a:srgbClr val="434343"/>
                </a:solidFill>
                <a:latin typeface="Helvetica Neue Light"/>
                <a:ea typeface="Helvetica Neue Light"/>
                <a:cs typeface="Helvetica Neue Light"/>
                <a:sym typeface="Helvetica Neue Light"/>
              </a:rPr>
              <a:t>Incorporate new branding</a:t>
            </a:r>
            <a:endParaRPr sz="1800">
              <a:solidFill>
                <a:srgbClr val="555555"/>
              </a:solidFill>
              <a:latin typeface="Helvetica Neue Light"/>
              <a:ea typeface="Helvetica Neue Light"/>
              <a:cs typeface="Helvetica Neue Light"/>
              <a:sym typeface="Helvetica Neue Light"/>
            </a:endParaRPr>
          </a:p>
        </p:txBody>
      </p:sp>
      <p:sp>
        <p:nvSpPr>
          <p:cNvPr id="230" name="Google Shape;230;p26"/>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12</a:t>
            </a:r>
            <a:endParaRPr b="1" sz="2400">
              <a:solidFill>
                <a:srgbClr val="FFFFFF"/>
              </a:solidFill>
              <a:latin typeface="Oxygen"/>
              <a:ea typeface="Oxygen"/>
              <a:cs typeface="Oxygen"/>
              <a:sym typeface="Oxygen"/>
            </a:endParaRPr>
          </a:p>
        </p:txBody>
      </p:sp>
      <p:pic>
        <p:nvPicPr>
          <p:cNvPr id="232" name="Google Shape;232;p26"/>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233" name="Google Shape;233;p26"/>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Design with a Mobile-First Strategy</a:t>
            </a:r>
            <a:endParaRPr b="1" sz="2400">
              <a:solidFill>
                <a:schemeClr val="dk1"/>
              </a:solidFill>
              <a:latin typeface="Oxygen"/>
              <a:ea typeface="Oxygen"/>
              <a:cs typeface="Oxygen"/>
              <a:sym typeface="Oxygen"/>
            </a:endParaRPr>
          </a:p>
        </p:txBody>
      </p:sp>
      <p:cxnSp>
        <p:nvCxnSpPr>
          <p:cNvPr id="234" name="Google Shape;234;p26"/>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pic>
        <p:nvPicPr>
          <p:cNvPr id="235" name="Google Shape;235;p26"/>
          <p:cNvPicPr preferRelativeResize="0"/>
          <p:nvPr/>
        </p:nvPicPr>
        <p:blipFill rotWithShape="1">
          <a:blip r:embed="rId5">
            <a:alphaModFix/>
          </a:blip>
          <a:srcRect b="36494" l="18578" r="50021" t="15967"/>
          <a:stretch/>
        </p:blipFill>
        <p:spPr>
          <a:xfrm>
            <a:off x="7870780" y="3339800"/>
            <a:ext cx="2969091" cy="3525302"/>
          </a:xfrm>
          <a:prstGeom prst="rect">
            <a:avLst/>
          </a:prstGeom>
          <a:noFill/>
          <a:ln>
            <a:noFill/>
          </a:ln>
        </p:spPr>
      </p:pic>
      <p:pic>
        <p:nvPicPr>
          <p:cNvPr id="236" name="Google Shape;236;p26"/>
          <p:cNvPicPr preferRelativeResize="0"/>
          <p:nvPr/>
        </p:nvPicPr>
        <p:blipFill rotWithShape="1">
          <a:blip r:embed="rId5">
            <a:alphaModFix/>
          </a:blip>
          <a:srcRect b="36494" l="70861" r="19330" t="15967"/>
          <a:stretch/>
        </p:blipFill>
        <p:spPr>
          <a:xfrm>
            <a:off x="5405925" y="3339800"/>
            <a:ext cx="927492" cy="3525302"/>
          </a:xfrm>
          <a:prstGeom prst="rect">
            <a:avLst/>
          </a:prstGeom>
          <a:noFill/>
          <a:ln>
            <a:noFill/>
          </a:ln>
        </p:spPr>
      </p:pic>
      <p:pic>
        <p:nvPicPr>
          <p:cNvPr id="237" name="Google Shape;237;p26"/>
          <p:cNvPicPr preferRelativeResize="0"/>
          <p:nvPr/>
        </p:nvPicPr>
        <p:blipFill rotWithShape="1">
          <a:blip r:embed="rId5">
            <a:alphaModFix/>
          </a:blip>
          <a:srcRect b="36494" l="53378" r="32630" t="15967"/>
          <a:stretch/>
        </p:blipFill>
        <p:spPr>
          <a:xfrm>
            <a:off x="6469383" y="3339800"/>
            <a:ext cx="1323011" cy="35253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27"/>
          <p:cNvSpPr txBox="1"/>
          <p:nvPr>
            <p:ph idx="4294967295" type="body"/>
          </p:nvPr>
        </p:nvSpPr>
        <p:spPr>
          <a:xfrm>
            <a:off x="685800" y="1464075"/>
            <a:ext cx="8715000" cy="22821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Clr>
                <a:schemeClr val="dk1"/>
              </a:buClr>
              <a:buSzPts val="1100"/>
              <a:buFont typeface="Arial"/>
              <a:buNone/>
            </a:pPr>
            <a:r>
              <a:rPr lang="en" sz="1800">
                <a:solidFill>
                  <a:srgbClr val="555555"/>
                </a:solidFill>
                <a:latin typeface="Helvetica Neue Light"/>
                <a:ea typeface="Helvetica Neue Light"/>
                <a:cs typeface="Helvetica Neue Light"/>
                <a:sym typeface="Helvetica Neue Light"/>
              </a:rPr>
              <a:t>Engagement starts at site structure and content organization. Through collaboration, the existing content will be refined, consolidated,</a:t>
            </a:r>
            <a:r>
              <a:rPr lang="en" sz="1800">
                <a:solidFill>
                  <a:srgbClr val="555555"/>
                </a:solidFill>
                <a:latin typeface="Helvetica Neue Light"/>
                <a:ea typeface="Helvetica Neue Light"/>
                <a:cs typeface="Helvetica Neue Light"/>
                <a:sym typeface="Helvetica Neue Light"/>
              </a:rPr>
              <a:t> and SEO optimized</a:t>
            </a:r>
            <a:r>
              <a:rPr lang="en" sz="1800">
                <a:solidFill>
                  <a:srgbClr val="555555"/>
                </a:solidFill>
                <a:latin typeface="Helvetica Neue Light"/>
                <a:ea typeface="Helvetica Neue Light"/>
                <a:cs typeface="Helvetica Neue Light"/>
                <a:sym typeface="Helvetica Neue Light"/>
              </a:rPr>
              <a:t> to:</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Improve usability</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Serve all personas</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100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Promote engagement and loyalty</a:t>
            </a:r>
            <a:endParaRPr sz="1800">
              <a:solidFill>
                <a:srgbClr val="555555"/>
              </a:solidFill>
              <a:latin typeface="Helvetica Neue Light"/>
              <a:ea typeface="Helvetica Neue Light"/>
              <a:cs typeface="Helvetica Neue Light"/>
              <a:sym typeface="Helvetica Neue Light"/>
            </a:endParaRPr>
          </a:p>
        </p:txBody>
      </p:sp>
      <p:sp>
        <p:nvSpPr>
          <p:cNvPr id="243" name="Google Shape;243;p27"/>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7"/>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13</a:t>
            </a:r>
            <a:endParaRPr b="1" sz="2400">
              <a:solidFill>
                <a:srgbClr val="FFFFFF"/>
              </a:solidFill>
              <a:latin typeface="Oxygen"/>
              <a:ea typeface="Oxygen"/>
              <a:cs typeface="Oxygen"/>
              <a:sym typeface="Oxygen"/>
            </a:endParaRPr>
          </a:p>
        </p:txBody>
      </p:sp>
      <p:sp>
        <p:nvSpPr>
          <p:cNvPr id="245" name="Google Shape;245;p27"/>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Build for User Engagement &amp; Ease of Use </a:t>
            </a:r>
            <a:endParaRPr b="1" sz="2400">
              <a:solidFill>
                <a:schemeClr val="dk1"/>
              </a:solidFill>
              <a:latin typeface="Oxygen"/>
              <a:ea typeface="Oxygen"/>
              <a:cs typeface="Oxygen"/>
              <a:sym typeface="Oxygen"/>
            </a:endParaRPr>
          </a:p>
        </p:txBody>
      </p:sp>
      <p:cxnSp>
        <p:nvCxnSpPr>
          <p:cNvPr id="246" name="Google Shape;246;p27"/>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pic>
        <p:nvPicPr>
          <p:cNvPr id="247" name="Google Shape;247;p27"/>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248" name="Google Shape;248;p27"/>
          <p:cNvSpPr/>
          <p:nvPr/>
        </p:nvSpPr>
        <p:spPr>
          <a:xfrm>
            <a:off x="5323289" y="3944784"/>
            <a:ext cx="2153400" cy="619500"/>
          </a:xfrm>
          <a:prstGeom prst="roundRect">
            <a:avLst>
              <a:gd fmla="val 50000" name="adj"/>
            </a:avLst>
          </a:prstGeom>
          <a:solidFill>
            <a:srgbClr val="72246C"/>
          </a:solidFill>
          <a:ln>
            <a:noFill/>
          </a:ln>
        </p:spPr>
        <p:txBody>
          <a:bodyPr anchorCtr="0" anchor="ctr" bIns="128000" lIns="128000" spcFirstLastPara="1" rIns="128000" wrap="square" tIns="128000">
            <a:noAutofit/>
          </a:bodyPr>
          <a:lstStyle/>
          <a:p>
            <a:pPr indent="0" lvl="0" marL="0" rtl="0" algn="ctr">
              <a:spcBef>
                <a:spcPts val="0"/>
              </a:spcBef>
              <a:spcAft>
                <a:spcPts val="0"/>
              </a:spcAft>
              <a:buNone/>
            </a:pPr>
            <a:r>
              <a:rPr lang="en" sz="1800">
                <a:solidFill>
                  <a:srgbClr val="FFFFFF"/>
                </a:solidFill>
                <a:latin typeface="Oxygen Light"/>
                <a:ea typeface="Oxygen Light"/>
                <a:cs typeface="Oxygen Light"/>
                <a:sym typeface="Oxygen Light"/>
              </a:rPr>
              <a:t>Home</a:t>
            </a:r>
            <a:endParaRPr sz="1800">
              <a:solidFill>
                <a:srgbClr val="FFFFFF"/>
              </a:solidFill>
              <a:latin typeface="Oxygen Light"/>
              <a:ea typeface="Oxygen Light"/>
              <a:cs typeface="Oxygen Light"/>
              <a:sym typeface="Oxygen Light"/>
            </a:endParaRPr>
          </a:p>
        </p:txBody>
      </p:sp>
      <p:sp>
        <p:nvSpPr>
          <p:cNvPr id="249" name="Google Shape;249;p27"/>
          <p:cNvSpPr/>
          <p:nvPr/>
        </p:nvSpPr>
        <p:spPr>
          <a:xfrm>
            <a:off x="685800" y="5784650"/>
            <a:ext cx="1347900" cy="619500"/>
          </a:xfrm>
          <a:prstGeom prst="roundRect">
            <a:avLst>
              <a:gd fmla="val 50000" name="adj"/>
            </a:avLst>
          </a:prstGeom>
          <a:solidFill>
            <a:srgbClr val="72246C">
              <a:alpha val="61450"/>
            </a:srgbClr>
          </a:solidFill>
          <a:ln>
            <a:noFill/>
          </a:ln>
        </p:spPr>
        <p:txBody>
          <a:bodyPr anchorCtr="0" anchor="ctr" bIns="128000" lIns="128000" spcFirstLastPara="1" rIns="128000" wrap="square" tIns="128000">
            <a:noAutofit/>
          </a:bodyPr>
          <a:lstStyle/>
          <a:p>
            <a:pPr indent="0" lvl="0" marL="0" rtl="0" algn="ctr">
              <a:spcBef>
                <a:spcPts val="0"/>
              </a:spcBef>
              <a:spcAft>
                <a:spcPts val="0"/>
              </a:spcAft>
              <a:buNone/>
            </a:pPr>
            <a:r>
              <a:rPr lang="en">
                <a:solidFill>
                  <a:srgbClr val="FFFFFF"/>
                </a:solidFill>
                <a:latin typeface="Oxygen Light"/>
                <a:ea typeface="Oxygen Light"/>
                <a:cs typeface="Oxygen Light"/>
                <a:sym typeface="Oxygen Light"/>
              </a:rPr>
              <a:t>Donate</a:t>
            </a:r>
            <a:endParaRPr>
              <a:solidFill>
                <a:srgbClr val="FFFFFF"/>
              </a:solidFill>
              <a:latin typeface="Oxygen Light"/>
              <a:ea typeface="Oxygen Light"/>
              <a:cs typeface="Oxygen Light"/>
              <a:sym typeface="Oxygen Light"/>
            </a:endParaRPr>
          </a:p>
        </p:txBody>
      </p:sp>
      <p:sp>
        <p:nvSpPr>
          <p:cNvPr id="250" name="Google Shape;250;p27"/>
          <p:cNvSpPr/>
          <p:nvPr/>
        </p:nvSpPr>
        <p:spPr>
          <a:xfrm>
            <a:off x="9331136" y="5784650"/>
            <a:ext cx="1347900" cy="619500"/>
          </a:xfrm>
          <a:prstGeom prst="roundRect">
            <a:avLst>
              <a:gd fmla="val 50000" name="adj"/>
            </a:avLst>
          </a:prstGeom>
          <a:solidFill>
            <a:srgbClr val="72246C">
              <a:alpha val="61450"/>
            </a:srgbClr>
          </a:solidFill>
          <a:ln>
            <a:noFill/>
          </a:ln>
        </p:spPr>
        <p:txBody>
          <a:bodyPr anchorCtr="0" anchor="ctr" bIns="128000" lIns="128000" spcFirstLastPara="1" rIns="128000" wrap="square" tIns="128000">
            <a:noAutofit/>
          </a:bodyPr>
          <a:lstStyle/>
          <a:p>
            <a:pPr indent="0" lvl="0" marL="0" rtl="0" algn="ctr">
              <a:spcBef>
                <a:spcPts val="0"/>
              </a:spcBef>
              <a:spcAft>
                <a:spcPts val="0"/>
              </a:spcAft>
              <a:buNone/>
            </a:pPr>
            <a:r>
              <a:rPr lang="en">
                <a:solidFill>
                  <a:srgbClr val="FFFFFF"/>
                </a:solidFill>
                <a:latin typeface="Oxygen Light"/>
                <a:ea typeface="Oxygen Light"/>
                <a:cs typeface="Oxygen Light"/>
                <a:sym typeface="Oxygen Light"/>
              </a:rPr>
              <a:t>About</a:t>
            </a:r>
            <a:endParaRPr>
              <a:solidFill>
                <a:srgbClr val="FFFFFF"/>
              </a:solidFill>
              <a:latin typeface="Oxygen Light"/>
              <a:ea typeface="Oxygen Light"/>
              <a:cs typeface="Oxygen Light"/>
              <a:sym typeface="Oxygen Light"/>
            </a:endParaRPr>
          </a:p>
        </p:txBody>
      </p:sp>
      <p:sp>
        <p:nvSpPr>
          <p:cNvPr id="251" name="Google Shape;251;p27"/>
          <p:cNvSpPr/>
          <p:nvPr/>
        </p:nvSpPr>
        <p:spPr>
          <a:xfrm>
            <a:off x="9043097" y="3944775"/>
            <a:ext cx="1442400" cy="619500"/>
          </a:xfrm>
          <a:prstGeom prst="roundRect">
            <a:avLst>
              <a:gd fmla="val 50000" name="adj"/>
            </a:avLst>
          </a:prstGeom>
          <a:solidFill>
            <a:srgbClr val="FFFFFF"/>
          </a:solidFill>
          <a:ln cap="flat" cmpd="sng" w="19050">
            <a:solidFill>
              <a:srgbClr val="72246C"/>
            </a:solidFill>
            <a:prstDash val="solid"/>
            <a:round/>
            <a:headEnd len="sm" w="sm" type="none"/>
            <a:tailEnd len="sm" w="sm" type="none"/>
          </a:ln>
        </p:spPr>
        <p:txBody>
          <a:bodyPr anchorCtr="0" anchor="ctr" bIns="128000" lIns="128000" spcFirstLastPara="1" rIns="128000" wrap="square" tIns="128000">
            <a:noAutofit/>
          </a:bodyPr>
          <a:lstStyle/>
          <a:p>
            <a:pPr indent="0" lvl="0" marL="0" rtl="0" algn="ctr">
              <a:spcBef>
                <a:spcPts val="0"/>
              </a:spcBef>
              <a:spcAft>
                <a:spcPts val="0"/>
              </a:spcAft>
              <a:buNone/>
            </a:pPr>
            <a:r>
              <a:rPr lang="en">
                <a:solidFill>
                  <a:srgbClr val="72246C"/>
                </a:solidFill>
                <a:latin typeface="Oxygen Light"/>
                <a:ea typeface="Oxygen Light"/>
                <a:cs typeface="Oxygen Light"/>
                <a:sym typeface="Oxygen Light"/>
              </a:rPr>
              <a:t>Site Search</a:t>
            </a:r>
            <a:endParaRPr>
              <a:solidFill>
                <a:srgbClr val="72246C"/>
              </a:solidFill>
              <a:latin typeface="Oxygen Light"/>
              <a:ea typeface="Oxygen Light"/>
              <a:cs typeface="Oxygen Light"/>
              <a:sym typeface="Oxygen Light"/>
            </a:endParaRPr>
          </a:p>
        </p:txBody>
      </p:sp>
      <p:cxnSp>
        <p:nvCxnSpPr>
          <p:cNvPr id="252" name="Google Shape;252;p27"/>
          <p:cNvCxnSpPr>
            <a:stCxn id="248" idx="2"/>
            <a:endCxn id="249" idx="0"/>
          </p:cNvCxnSpPr>
          <p:nvPr/>
        </p:nvCxnSpPr>
        <p:spPr>
          <a:xfrm rot="5400000">
            <a:off x="3269639" y="2654334"/>
            <a:ext cx="1220400" cy="50403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253" name="Google Shape;253;p27"/>
          <p:cNvCxnSpPr>
            <a:stCxn id="250" idx="0"/>
            <a:endCxn id="248" idx="2"/>
          </p:cNvCxnSpPr>
          <p:nvPr/>
        </p:nvCxnSpPr>
        <p:spPr>
          <a:xfrm flipH="1" rot="5400000">
            <a:off x="7592336" y="3371900"/>
            <a:ext cx="1220400" cy="3605100"/>
          </a:xfrm>
          <a:prstGeom prst="bentConnector3">
            <a:avLst>
              <a:gd fmla="val 49999" name="adj1"/>
            </a:avLst>
          </a:prstGeom>
          <a:noFill/>
          <a:ln cap="flat" cmpd="sng" w="9525">
            <a:solidFill>
              <a:srgbClr val="C2C2C2"/>
            </a:solidFill>
            <a:prstDash val="solid"/>
            <a:round/>
            <a:headEnd len="sm" w="sm" type="none"/>
            <a:tailEnd len="sm" w="sm" type="none"/>
          </a:ln>
        </p:spPr>
      </p:cxnSp>
      <p:sp>
        <p:nvSpPr>
          <p:cNvPr id="254" name="Google Shape;254;p27"/>
          <p:cNvSpPr/>
          <p:nvPr/>
        </p:nvSpPr>
        <p:spPr>
          <a:xfrm>
            <a:off x="2126689" y="5784650"/>
            <a:ext cx="1347900" cy="619500"/>
          </a:xfrm>
          <a:prstGeom prst="roundRect">
            <a:avLst>
              <a:gd fmla="val 50000" name="adj"/>
            </a:avLst>
          </a:prstGeom>
          <a:solidFill>
            <a:srgbClr val="72246C">
              <a:alpha val="61450"/>
            </a:srgbClr>
          </a:solidFill>
          <a:ln>
            <a:noFill/>
          </a:ln>
        </p:spPr>
        <p:txBody>
          <a:bodyPr anchorCtr="0" anchor="ctr" bIns="128000" lIns="128000" spcFirstLastPara="1" rIns="128000" wrap="square" tIns="128000">
            <a:noAutofit/>
          </a:bodyPr>
          <a:lstStyle/>
          <a:p>
            <a:pPr indent="0" lvl="0" marL="0" rtl="0" algn="ctr">
              <a:spcBef>
                <a:spcPts val="0"/>
              </a:spcBef>
              <a:spcAft>
                <a:spcPts val="0"/>
              </a:spcAft>
              <a:buNone/>
            </a:pPr>
            <a:r>
              <a:rPr lang="en">
                <a:solidFill>
                  <a:srgbClr val="FFFFFF"/>
                </a:solidFill>
                <a:latin typeface="Oxygen Light"/>
                <a:ea typeface="Oxygen Light"/>
                <a:cs typeface="Oxygen Light"/>
                <a:sym typeface="Oxygen Light"/>
              </a:rPr>
              <a:t>Events</a:t>
            </a:r>
            <a:endParaRPr>
              <a:solidFill>
                <a:srgbClr val="FFFFFF"/>
              </a:solidFill>
              <a:latin typeface="Oxygen Light"/>
              <a:ea typeface="Oxygen Light"/>
              <a:cs typeface="Oxygen Light"/>
              <a:sym typeface="Oxygen Light"/>
            </a:endParaRPr>
          </a:p>
        </p:txBody>
      </p:sp>
      <p:sp>
        <p:nvSpPr>
          <p:cNvPr id="255" name="Google Shape;255;p27"/>
          <p:cNvSpPr/>
          <p:nvPr/>
        </p:nvSpPr>
        <p:spPr>
          <a:xfrm>
            <a:off x="3567579" y="5784650"/>
            <a:ext cx="1347900" cy="619500"/>
          </a:xfrm>
          <a:prstGeom prst="roundRect">
            <a:avLst>
              <a:gd fmla="val 50000" name="adj"/>
            </a:avLst>
          </a:prstGeom>
          <a:solidFill>
            <a:srgbClr val="72246C">
              <a:alpha val="61450"/>
            </a:srgbClr>
          </a:solidFill>
          <a:ln>
            <a:noFill/>
          </a:ln>
        </p:spPr>
        <p:txBody>
          <a:bodyPr anchorCtr="0" anchor="ctr" bIns="128000" lIns="128000" spcFirstLastPara="1" rIns="128000" wrap="square" tIns="128000">
            <a:noAutofit/>
          </a:bodyPr>
          <a:lstStyle/>
          <a:p>
            <a:pPr indent="0" lvl="0" marL="0" rtl="0" algn="ctr">
              <a:spcBef>
                <a:spcPts val="0"/>
              </a:spcBef>
              <a:spcAft>
                <a:spcPts val="0"/>
              </a:spcAft>
              <a:buNone/>
            </a:pPr>
            <a:r>
              <a:rPr lang="en">
                <a:solidFill>
                  <a:srgbClr val="FFFFFF"/>
                </a:solidFill>
                <a:latin typeface="Oxygen Light"/>
                <a:ea typeface="Oxygen Light"/>
                <a:cs typeface="Oxygen Light"/>
                <a:sym typeface="Oxygen Light"/>
              </a:rPr>
              <a:t>Foundation Content</a:t>
            </a:r>
            <a:endParaRPr>
              <a:solidFill>
                <a:srgbClr val="FFFFFF"/>
              </a:solidFill>
              <a:latin typeface="Oxygen Light"/>
              <a:ea typeface="Oxygen Light"/>
              <a:cs typeface="Oxygen Light"/>
              <a:sym typeface="Oxygen Light"/>
            </a:endParaRPr>
          </a:p>
        </p:txBody>
      </p:sp>
      <p:sp>
        <p:nvSpPr>
          <p:cNvPr id="256" name="Google Shape;256;p27"/>
          <p:cNvSpPr/>
          <p:nvPr/>
        </p:nvSpPr>
        <p:spPr>
          <a:xfrm>
            <a:off x="7890246" y="5784650"/>
            <a:ext cx="1347900" cy="619500"/>
          </a:xfrm>
          <a:prstGeom prst="roundRect">
            <a:avLst>
              <a:gd fmla="val 50000" name="adj"/>
            </a:avLst>
          </a:prstGeom>
          <a:solidFill>
            <a:srgbClr val="72246C">
              <a:alpha val="61450"/>
            </a:srgbClr>
          </a:solidFill>
          <a:ln>
            <a:noFill/>
          </a:ln>
        </p:spPr>
        <p:txBody>
          <a:bodyPr anchorCtr="0" anchor="ctr" bIns="128000" lIns="128000" spcFirstLastPara="1" rIns="128000" wrap="square" tIns="128000">
            <a:noAutofit/>
          </a:bodyPr>
          <a:lstStyle/>
          <a:p>
            <a:pPr indent="0" lvl="0" marL="0" rtl="0" algn="ctr">
              <a:spcBef>
                <a:spcPts val="0"/>
              </a:spcBef>
              <a:spcAft>
                <a:spcPts val="0"/>
              </a:spcAft>
              <a:buNone/>
            </a:pPr>
            <a:r>
              <a:rPr lang="en">
                <a:solidFill>
                  <a:srgbClr val="FFFFFF"/>
                </a:solidFill>
                <a:latin typeface="Oxygen Light"/>
                <a:ea typeface="Oxygen Light"/>
                <a:cs typeface="Oxygen Light"/>
                <a:sym typeface="Oxygen Light"/>
              </a:rPr>
              <a:t>News and Social</a:t>
            </a:r>
            <a:endParaRPr>
              <a:solidFill>
                <a:srgbClr val="FFFFFF"/>
              </a:solidFill>
              <a:latin typeface="Oxygen Light"/>
              <a:ea typeface="Oxygen Light"/>
              <a:cs typeface="Oxygen Light"/>
              <a:sym typeface="Oxygen Light"/>
            </a:endParaRPr>
          </a:p>
        </p:txBody>
      </p:sp>
      <p:sp>
        <p:nvSpPr>
          <p:cNvPr id="257" name="Google Shape;257;p27"/>
          <p:cNvSpPr/>
          <p:nvPr/>
        </p:nvSpPr>
        <p:spPr>
          <a:xfrm>
            <a:off x="5008468" y="5784650"/>
            <a:ext cx="1347900" cy="619500"/>
          </a:xfrm>
          <a:prstGeom prst="roundRect">
            <a:avLst>
              <a:gd fmla="val 50000" name="adj"/>
            </a:avLst>
          </a:prstGeom>
          <a:solidFill>
            <a:srgbClr val="72246C">
              <a:alpha val="61450"/>
            </a:srgbClr>
          </a:solidFill>
          <a:ln>
            <a:noFill/>
          </a:ln>
        </p:spPr>
        <p:txBody>
          <a:bodyPr anchorCtr="0" anchor="ctr" bIns="128000" lIns="128000" spcFirstLastPara="1" rIns="128000" wrap="square" tIns="128000">
            <a:noAutofit/>
          </a:bodyPr>
          <a:lstStyle/>
          <a:p>
            <a:pPr indent="0" lvl="0" marL="0" rtl="0" algn="ctr">
              <a:spcBef>
                <a:spcPts val="0"/>
              </a:spcBef>
              <a:spcAft>
                <a:spcPts val="0"/>
              </a:spcAft>
              <a:buNone/>
            </a:pPr>
            <a:r>
              <a:rPr lang="en">
                <a:solidFill>
                  <a:srgbClr val="FFFFFF"/>
                </a:solidFill>
                <a:latin typeface="Oxygen Light"/>
                <a:ea typeface="Oxygen Light"/>
                <a:cs typeface="Oxygen Light"/>
                <a:sym typeface="Oxygen Light"/>
              </a:rPr>
              <a:t>Community Benefit</a:t>
            </a:r>
            <a:endParaRPr>
              <a:solidFill>
                <a:srgbClr val="FFFFFF"/>
              </a:solidFill>
              <a:latin typeface="Oxygen Light"/>
              <a:ea typeface="Oxygen Light"/>
              <a:cs typeface="Oxygen Light"/>
              <a:sym typeface="Oxygen Light"/>
            </a:endParaRPr>
          </a:p>
        </p:txBody>
      </p:sp>
      <p:sp>
        <p:nvSpPr>
          <p:cNvPr id="258" name="Google Shape;258;p27"/>
          <p:cNvSpPr/>
          <p:nvPr/>
        </p:nvSpPr>
        <p:spPr>
          <a:xfrm>
            <a:off x="6449357" y="5784650"/>
            <a:ext cx="1347900" cy="619500"/>
          </a:xfrm>
          <a:prstGeom prst="roundRect">
            <a:avLst>
              <a:gd fmla="val 50000" name="adj"/>
            </a:avLst>
          </a:prstGeom>
          <a:solidFill>
            <a:srgbClr val="72246C">
              <a:alpha val="61450"/>
            </a:srgbClr>
          </a:solidFill>
          <a:ln>
            <a:noFill/>
          </a:ln>
        </p:spPr>
        <p:txBody>
          <a:bodyPr anchorCtr="0" anchor="ctr" bIns="128000" lIns="128000" spcFirstLastPara="1" rIns="128000" wrap="square" tIns="128000">
            <a:noAutofit/>
          </a:bodyPr>
          <a:lstStyle/>
          <a:p>
            <a:pPr indent="0" lvl="0" marL="0" rtl="0" algn="ctr">
              <a:spcBef>
                <a:spcPts val="0"/>
              </a:spcBef>
              <a:spcAft>
                <a:spcPts val="0"/>
              </a:spcAft>
              <a:buNone/>
            </a:pPr>
            <a:r>
              <a:rPr lang="en">
                <a:solidFill>
                  <a:srgbClr val="FFFFFF"/>
                </a:solidFill>
                <a:latin typeface="Oxygen Light"/>
                <a:ea typeface="Oxygen Light"/>
                <a:cs typeface="Oxygen Light"/>
                <a:sym typeface="Oxygen Light"/>
              </a:rPr>
              <a:t>Volunteers</a:t>
            </a:r>
            <a:endParaRPr>
              <a:solidFill>
                <a:srgbClr val="FFFFFF"/>
              </a:solidFill>
              <a:latin typeface="Oxygen Light"/>
              <a:ea typeface="Oxygen Light"/>
              <a:cs typeface="Oxygen Light"/>
              <a:sym typeface="Oxygen Light"/>
            </a:endParaRPr>
          </a:p>
        </p:txBody>
      </p:sp>
      <p:cxnSp>
        <p:nvCxnSpPr>
          <p:cNvPr id="259" name="Google Shape;259;p27"/>
          <p:cNvCxnSpPr>
            <a:stCxn id="248" idx="2"/>
            <a:endCxn id="258" idx="0"/>
          </p:cNvCxnSpPr>
          <p:nvPr/>
        </p:nvCxnSpPr>
        <p:spPr>
          <a:xfrm flipH="1" rot="-5400000">
            <a:off x="6151439" y="4812834"/>
            <a:ext cx="1220400" cy="7233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260" name="Google Shape;260;p27"/>
          <p:cNvCxnSpPr>
            <a:stCxn id="248" idx="2"/>
            <a:endCxn id="257" idx="0"/>
          </p:cNvCxnSpPr>
          <p:nvPr/>
        </p:nvCxnSpPr>
        <p:spPr>
          <a:xfrm rot="5400000">
            <a:off x="5430989" y="4815684"/>
            <a:ext cx="1220400" cy="7176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261" name="Google Shape;261;p27"/>
          <p:cNvCxnSpPr>
            <a:stCxn id="248" idx="2"/>
            <a:endCxn id="256" idx="0"/>
          </p:cNvCxnSpPr>
          <p:nvPr/>
        </p:nvCxnSpPr>
        <p:spPr>
          <a:xfrm flipH="1" rot="-5400000">
            <a:off x="6871889" y="4092384"/>
            <a:ext cx="1220400" cy="21642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262" name="Google Shape;262;p27"/>
          <p:cNvCxnSpPr>
            <a:stCxn id="254" idx="0"/>
            <a:endCxn id="248" idx="2"/>
          </p:cNvCxnSpPr>
          <p:nvPr/>
        </p:nvCxnSpPr>
        <p:spPr>
          <a:xfrm rot="-5400000">
            <a:off x="3990139" y="3374750"/>
            <a:ext cx="1220400" cy="35994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263" name="Google Shape;263;p27"/>
          <p:cNvCxnSpPr>
            <a:stCxn id="255" idx="0"/>
            <a:endCxn id="248" idx="2"/>
          </p:cNvCxnSpPr>
          <p:nvPr/>
        </p:nvCxnSpPr>
        <p:spPr>
          <a:xfrm rot="-5400000">
            <a:off x="4710579" y="4095200"/>
            <a:ext cx="1220400" cy="2158500"/>
          </a:xfrm>
          <a:prstGeom prst="bentConnector3">
            <a:avLst>
              <a:gd fmla="val 49999" name="adj1"/>
            </a:avLst>
          </a:prstGeom>
          <a:noFill/>
          <a:ln cap="flat" cmpd="sng" w="9525">
            <a:solidFill>
              <a:srgbClr val="C2C2C2"/>
            </a:solidFill>
            <a:prstDash val="solid"/>
            <a:round/>
            <a:headEnd len="sm" w="sm" type="none"/>
            <a:tailEnd len="sm" w="sm" type="none"/>
          </a:ln>
        </p:spPr>
      </p:cxnSp>
      <p:sp>
        <p:nvSpPr>
          <p:cNvPr id="264" name="Google Shape;264;p27"/>
          <p:cNvSpPr/>
          <p:nvPr/>
        </p:nvSpPr>
        <p:spPr>
          <a:xfrm>
            <a:off x="10677522" y="3944775"/>
            <a:ext cx="1442400" cy="619500"/>
          </a:xfrm>
          <a:prstGeom prst="roundRect">
            <a:avLst>
              <a:gd fmla="val 50000" name="adj"/>
            </a:avLst>
          </a:prstGeom>
          <a:solidFill>
            <a:srgbClr val="FFFFFF"/>
          </a:solidFill>
          <a:ln cap="flat" cmpd="sng" w="19050">
            <a:solidFill>
              <a:srgbClr val="72246C"/>
            </a:solidFill>
            <a:prstDash val="solid"/>
            <a:round/>
            <a:headEnd len="sm" w="sm" type="none"/>
            <a:tailEnd len="sm" w="sm" type="none"/>
          </a:ln>
        </p:spPr>
        <p:txBody>
          <a:bodyPr anchorCtr="0" anchor="ctr" bIns="128000" lIns="128000" spcFirstLastPara="1" rIns="128000" wrap="square" tIns="128000">
            <a:noAutofit/>
          </a:bodyPr>
          <a:lstStyle/>
          <a:p>
            <a:pPr indent="0" lvl="0" marL="0" rtl="0" algn="ctr">
              <a:spcBef>
                <a:spcPts val="0"/>
              </a:spcBef>
              <a:spcAft>
                <a:spcPts val="0"/>
              </a:spcAft>
              <a:buNone/>
            </a:pPr>
            <a:r>
              <a:rPr lang="en">
                <a:solidFill>
                  <a:srgbClr val="72246C"/>
                </a:solidFill>
                <a:latin typeface="Oxygen Light"/>
                <a:ea typeface="Oxygen Light"/>
                <a:cs typeface="Oxygen Light"/>
                <a:sym typeface="Oxygen Light"/>
              </a:rPr>
              <a:t>Persistent Donation</a:t>
            </a:r>
            <a:endParaRPr>
              <a:solidFill>
                <a:srgbClr val="72246C"/>
              </a:solidFill>
              <a:latin typeface="Oxygen Light"/>
              <a:ea typeface="Oxygen Light"/>
              <a:cs typeface="Oxygen Light"/>
              <a:sym typeface="Oxygen Light"/>
            </a:endParaRPr>
          </a:p>
        </p:txBody>
      </p:sp>
      <p:sp>
        <p:nvSpPr>
          <p:cNvPr id="265" name="Google Shape;265;p27"/>
          <p:cNvSpPr/>
          <p:nvPr/>
        </p:nvSpPr>
        <p:spPr>
          <a:xfrm>
            <a:off x="10772025" y="5784650"/>
            <a:ext cx="1347900" cy="619500"/>
          </a:xfrm>
          <a:prstGeom prst="roundRect">
            <a:avLst>
              <a:gd fmla="val 50000" name="adj"/>
            </a:avLst>
          </a:prstGeom>
          <a:solidFill>
            <a:srgbClr val="7F7F7F"/>
          </a:solidFill>
          <a:ln>
            <a:noFill/>
          </a:ln>
        </p:spPr>
        <p:txBody>
          <a:bodyPr anchorCtr="0" anchor="ctr" bIns="128000" lIns="128000" spcFirstLastPara="1" rIns="128000" wrap="square" tIns="128000">
            <a:noAutofit/>
          </a:bodyPr>
          <a:lstStyle/>
          <a:p>
            <a:pPr indent="0" lvl="0" marL="0" rtl="0" algn="ctr">
              <a:spcBef>
                <a:spcPts val="0"/>
              </a:spcBef>
              <a:spcAft>
                <a:spcPts val="0"/>
              </a:spcAft>
              <a:buNone/>
            </a:pPr>
            <a:r>
              <a:rPr lang="en">
                <a:solidFill>
                  <a:srgbClr val="FFFFFF"/>
                </a:solidFill>
                <a:latin typeface="Oxygen Light"/>
                <a:ea typeface="Oxygen Light"/>
                <a:cs typeface="Oxygen Light"/>
                <a:sym typeface="Oxygen Light"/>
              </a:rPr>
              <a:t>Planned Giving</a:t>
            </a:r>
            <a:endParaRPr sz="1300">
              <a:solidFill>
                <a:schemeClr val="dk1"/>
              </a:solidFill>
              <a:latin typeface="Oxygen"/>
              <a:ea typeface="Oxygen"/>
              <a:cs typeface="Oxygen"/>
              <a:sym typeface="Oxygen"/>
            </a:endParaRPr>
          </a:p>
          <a:p>
            <a:pPr indent="0" lvl="0" marL="0" rtl="0" algn="ctr">
              <a:spcBef>
                <a:spcPts val="0"/>
              </a:spcBef>
              <a:spcAft>
                <a:spcPts val="0"/>
              </a:spcAft>
              <a:buClr>
                <a:schemeClr val="dk1"/>
              </a:buClr>
              <a:buSzPts val="1100"/>
              <a:buFont typeface="Arial"/>
              <a:buNone/>
            </a:pPr>
            <a:r>
              <a:rPr i="1" lang="en" sz="1000">
                <a:solidFill>
                  <a:srgbClr val="FFFFFF"/>
                </a:solidFill>
                <a:latin typeface="Oxygen"/>
                <a:ea typeface="Oxygen"/>
                <a:cs typeface="Oxygen"/>
                <a:sym typeface="Oxygen"/>
              </a:rPr>
              <a:t>(Phase 2)</a:t>
            </a:r>
            <a:endParaRPr>
              <a:solidFill>
                <a:srgbClr val="FFFFFF"/>
              </a:solidFill>
              <a:latin typeface="Oxygen Light"/>
              <a:ea typeface="Oxygen Light"/>
              <a:cs typeface="Oxygen Light"/>
              <a:sym typeface="Oxygen Light"/>
            </a:endParaRPr>
          </a:p>
        </p:txBody>
      </p:sp>
      <p:cxnSp>
        <p:nvCxnSpPr>
          <p:cNvPr id="266" name="Google Shape;266;p27"/>
          <p:cNvCxnSpPr>
            <a:stCxn id="265" idx="0"/>
            <a:endCxn id="248" idx="2"/>
          </p:cNvCxnSpPr>
          <p:nvPr/>
        </p:nvCxnSpPr>
        <p:spPr>
          <a:xfrm flipH="1" rot="5400000">
            <a:off x="8312775" y="2651450"/>
            <a:ext cx="1220400" cy="5046000"/>
          </a:xfrm>
          <a:prstGeom prst="bentConnector3">
            <a:avLst>
              <a:gd fmla="val 49999"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p28"/>
          <p:cNvSpPr txBox="1"/>
          <p:nvPr>
            <p:ph idx="1" type="body"/>
          </p:nvPr>
        </p:nvSpPr>
        <p:spPr>
          <a:xfrm>
            <a:off x="685800" y="1453025"/>
            <a:ext cx="10908000" cy="5264100"/>
          </a:xfrm>
          <a:prstGeom prst="rect">
            <a:avLst/>
          </a:prstGeom>
        </p:spPr>
        <p:txBody>
          <a:bodyPr anchorCtr="0" anchor="t" bIns="131375" lIns="131375" spcFirstLastPara="1" rIns="131375" wrap="square" tIns="131375">
            <a:noAutofit/>
          </a:bodyPr>
          <a:lstStyle/>
          <a:p>
            <a:pPr indent="0" lvl="0" marL="0" marR="2420368"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Users engage with technology to accomplish goals or to fulfill a need. I-ology will learn the motivations of the personas and build features that match their goals.</a:t>
            </a:r>
            <a:endParaRPr sz="18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800">
              <a:solidFill>
                <a:srgbClr val="555555"/>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rPr lang="en" sz="1800">
                <a:solidFill>
                  <a:srgbClr val="F3643E"/>
                </a:solidFill>
                <a:latin typeface="Oxygen Light"/>
                <a:ea typeface="Oxygen Light"/>
                <a:cs typeface="Oxygen Light"/>
                <a:sym typeface="Oxygen Light"/>
              </a:rPr>
              <a:t>Donation Acceptance</a:t>
            </a:r>
            <a:endParaRPr sz="1800">
              <a:solidFill>
                <a:srgbClr val="F3643E"/>
              </a:solidFill>
              <a:latin typeface="Oxygen Light"/>
              <a:ea typeface="Oxygen Light"/>
              <a:cs typeface="Oxygen Light"/>
              <a:sym typeface="Oxygen Light"/>
            </a:endParaRPr>
          </a:p>
          <a:p>
            <a:pPr indent="0" lvl="0" marL="457200" marR="1391668"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Donations are the top KPI for the new website. The seamless integration with Blackbaud will make it effortless to donate. To further promote donations, a donation button will be visible throughout all web pages. </a:t>
            </a:r>
            <a:br>
              <a:rPr lang="en" sz="1800">
                <a:solidFill>
                  <a:srgbClr val="555555"/>
                </a:solidFill>
                <a:latin typeface="Helvetica Neue Light"/>
                <a:ea typeface="Helvetica Neue Light"/>
                <a:cs typeface="Helvetica Neue Light"/>
                <a:sym typeface="Helvetica Neue Light"/>
              </a:rPr>
            </a:br>
            <a:endParaRPr sz="1800">
              <a:solidFill>
                <a:srgbClr val="555555"/>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rPr lang="en" sz="1800">
                <a:solidFill>
                  <a:srgbClr val="F3643E"/>
                </a:solidFill>
                <a:latin typeface="Oxygen Light"/>
                <a:ea typeface="Oxygen Light"/>
                <a:cs typeface="Oxygen Light"/>
                <a:sym typeface="Oxygen Light"/>
              </a:rPr>
              <a:t>Event Calendar and Registration</a:t>
            </a:r>
            <a:endParaRPr sz="1800">
              <a:solidFill>
                <a:srgbClr val="F3643E"/>
              </a:solidFill>
              <a:latin typeface="Oxygen Light"/>
              <a:ea typeface="Oxygen Light"/>
              <a:cs typeface="Oxygen Light"/>
              <a:sym typeface="Oxygen Light"/>
            </a:endParaRPr>
          </a:p>
          <a:p>
            <a:pPr indent="0" lvl="0" marL="457200"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Viewing and registering for signature and affiliate events will be friction-free and foster the donor pipeline.</a:t>
            </a:r>
            <a:br>
              <a:rPr lang="en" sz="1800">
                <a:solidFill>
                  <a:srgbClr val="555555"/>
                </a:solidFill>
                <a:latin typeface="Helvetica Neue Light"/>
                <a:ea typeface="Helvetica Neue Light"/>
                <a:cs typeface="Helvetica Neue Light"/>
                <a:sym typeface="Helvetica Neue Light"/>
              </a:rPr>
            </a:br>
            <a:endParaRPr sz="1800">
              <a:solidFill>
                <a:srgbClr val="555555"/>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rPr lang="en" sz="1800">
                <a:solidFill>
                  <a:srgbClr val="F3643E"/>
                </a:solidFill>
                <a:latin typeface="Oxygen Light"/>
                <a:ea typeface="Oxygen Light"/>
                <a:cs typeface="Oxygen Light"/>
                <a:sym typeface="Oxygen Light"/>
              </a:rPr>
              <a:t>Staged Content Workflow</a:t>
            </a:r>
            <a:endParaRPr sz="1800">
              <a:solidFill>
                <a:srgbClr val="F3643E"/>
              </a:solidFill>
              <a:latin typeface="Oxygen Light"/>
              <a:ea typeface="Oxygen Light"/>
              <a:cs typeface="Oxygen Light"/>
              <a:sym typeface="Oxygen Light"/>
            </a:endParaRPr>
          </a:p>
          <a:p>
            <a:pPr indent="0" lvl="0" marL="457200"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I-ology will implement a configurable, multi-stage approval process that will enable various stakeholders to distribute and approve content updates. </a:t>
            </a:r>
            <a:endParaRPr sz="1800">
              <a:solidFill>
                <a:srgbClr val="555555"/>
              </a:solidFill>
              <a:latin typeface="Helvetica Neue Light"/>
              <a:ea typeface="Helvetica Neue Light"/>
              <a:cs typeface="Helvetica Neue Light"/>
              <a:sym typeface="Helvetica Neue Light"/>
            </a:endParaRPr>
          </a:p>
        </p:txBody>
      </p:sp>
      <p:sp>
        <p:nvSpPr>
          <p:cNvPr id="272" name="Google Shape;272;p28"/>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14</a:t>
            </a:r>
            <a:endParaRPr b="1" sz="2400">
              <a:solidFill>
                <a:srgbClr val="FFFFFF"/>
              </a:solidFill>
              <a:latin typeface="Oxygen"/>
              <a:ea typeface="Oxygen"/>
              <a:cs typeface="Oxygen"/>
              <a:sym typeface="Oxygen"/>
            </a:endParaRPr>
          </a:p>
        </p:txBody>
      </p:sp>
      <p:pic>
        <p:nvPicPr>
          <p:cNvPr id="274" name="Google Shape;274;p28"/>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275" name="Google Shape;275;p28"/>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Highlight what is Important</a:t>
            </a:r>
            <a:endParaRPr b="1" sz="2400">
              <a:solidFill>
                <a:schemeClr val="dk1"/>
              </a:solidFill>
              <a:latin typeface="Oxygen"/>
              <a:ea typeface="Oxygen"/>
              <a:cs typeface="Oxygen"/>
              <a:sym typeface="Oxygen"/>
            </a:endParaRPr>
          </a:p>
        </p:txBody>
      </p:sp>
      <p:cxnSp>
        <p:nvCxnSpPr>
          <p:cNvPr id="276" name="Google Shape;276;p28"/>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pic>
        <p:nvPicPr>
          <p:cNvPr id="277" name="Google Shape;277;p28"/>
          <p:cNvPicPr preferRelativeResize="0"/>
          <p:nvPr/>
        </p:nvPicPr>
        <p:blipFill>
          <a:blip r:embed="rId5">
            <a:alphaModFix/>
          </a:blip>
          <a:stretch>
            <a:fillRect/>
          </a:stretch>
        </p:blipFill>
        <p:spPr>
          <a:xfrm>
            <a:off x="685800" y="2527025"/>
            <a:ext cx="399300" cy="399300"/>
          </a:xfrm>
          <a:prstGeom prst="rect">
            <a:avLst/>
          </a:prstGeom>
          <a:noFill/>
          <a:ln>
            <a:noFill/>
          </a:ln>
        </p:spPr>
      </p:pic>
      <p:pic>
        <p:nvPicPr>
          <p:cNvPr id="278" name="Google Shape;278;p28"/>
          <p:cNvPicPr preferRelativeResize="0"/>
          <p:nvPr/>
        </p:nvPicPr>
        <p:blipFill>
          <a:blip r:embed="rId6">
            <a:alphaModFix/>
          </a:blip>
          <a:stretch>
            <a:fillRect/>
          </a:stretch>
        </p:blipFill>
        <p:spPr>
          <a:xfrm>
            <a:off x="685800" y="4093975"/>
            <a:ext cx="399300" cy="399300"/>
          </a:xfrm>
          <a:prstGeom prst="rect">
            <a:avLst/>
          </a:prstGeom>
          <a:noFill/>
          <a:ln>
            <a:noFill/>
          </a:ln>
        </p:spPr>
      </p:pic>
      <p:pic>
        <p:nvPicPr>
          <p:cNvPr id="279" name="Google Shape;279;p28"/>
          <p:cNvPicPr preferRelativeResize="0"/>
          <p:nvPr/>
        </p:nvPicPr>
        <p:blipFill>
          <a:blip r:embed="rId7">
            <a:alphaModFix/>
          </a:blip>
          <a:stretch>
            <a:fillRect/>
          </a:stretch>
        </p:blipFill>
        <p:spPr>
          <a:xfrm>
            <a:off x="685800" y="5428548"/>
            <a:ext cx="399300" cy="399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pic>
        <p:nvPicPr>
          <p:cNvPr id="284" name="Google Shape;284;p29"/>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285" name="Google Shape;285;p29"/>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9"/>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15</a:t>
            </a:r>
            <a:endParaRPr b="1" sz="2400">
              <a:solidFill>
                <a:srgbClr val="FFFFFF"/>
              </a:solidFill>
              <a:latin typeface="Oxygen"/>
              <a:ea typeface="Oxygen"/>
              <a:cs typeface="Oxygen"/>
              <a:sym typeface="Oxygen"/>
            </a:endParaRPr>
          </a:p>
        </p:txBody>
      </p:sp>
      <p:sp>
        <p:nvSpPr>
          <p:cNvPr id="287" name="Google Shape;287;p29"/>
          <p:cNvSpPr txBox="1"/>
          <p:nvPr>
            <p:ph type="title"/>
          </p:nvPr>
        </p:nvSpPr>
        <p:spPr>
          <a:xfrm>
            <a:off x="685800" y="1423125"/>
            <a:ext cx="9299700" cy="2463000"/>
          </a:xfrm>
          <a:prstGeom prst="rect">
            <a:avLst/>
          </a:prstGeom>
        </p:spPr>
        <p:txBody>
          <a:bodyPr anchorCtr="0" anchor="b" bIns="131375" lIns="131375" spcFirstLastPara="1" rIns="131375" wrap="square" tIns="131375">
            <a:noAutofit/>
          </a:bodyPr>
          <a:lstStyle/>
          <a:p>
            <a:pPr indent="0" lvl="0" marL="0" rtl="0" algn="l">
              <a:spcBef>
                <a:spcPts val="0"/>
              </a:spcBef>
              <a:spcAft>
                <a:spcPts val="0"/>
              </a:spcAft>
              <a:buNone/>
            </a:pPr>
            <a:r>
              <a:rPr b="1" lang="en" sz="6000">
                <a:solidFill>
                  <a:srgbClr val="F3643E"/>
                </a:solidFill>
                <a:latin typeface="Oxygen"/>
                <a:ea typeface="Oxygen"/>
                <a:cs typeface="Oxygen"/>
                <a:sym typeface="Oxygen"/>
              </a:rPr>
              <a:t>How We Get There</a:t>
            </a:r>
            <a:endParaRPr b="1" sz="6000">
              <a:solidFill>
                <a:srgbClr val="F3643E"/>
              </a:solidFill>
              <a:latin typeface="Oxygen"/>
              <a:ea typeface="Oxygen"/>
              <a:cs typeface="Oxygen"/>
              <a:sym typeface="Oxygen"/>
            </a:endParaRPr>
          </a:p>
          <a:p>
            <a:pPr indent="457200" lvl="0" marL="0" rtl="0" algn="l">
              <a:spcBef>
                <a:spcPts val="0"/>
              </a:spcBef>
              <a:spcAft>
                <a:spcPts val="0"/>
              </a:spcAft>
              <a:buNone/>
            </a:pPr>
            <a:r>
              <a:rPr b="1" lang="en" sz="3000">
                <a:solidFill>
                  <a:srgbClr val="555555"/>
                </a:solidFill>
                <a:latin typeface="Oxygen"/>
                <a:ea typeface="Oxygen"/>
                <a:cs typeface="Oxygen"/>
                <a:sym typeface="Oxygen"/>
              </a:rPr>
              <a:t>A Solid &amp; Strategic Process </a:t>
            </a:r>
            <a:endParaRPr b="1" sz="3000">
              <a:solidFill>
                <a:srgbClr val="555555"/>
              </a:solidFill>
              <a:latin typeface="Oxygen"/>
              <a:ea typeface="Oxygen"/>
              <a:cs typeface="Oxygen"/>
              <a:sym typeface="Oxygen"/>
            </a:endParaRPr>
          </a:p>
        </p:txBody>
      </p:sp>
      <p:cxnSp>
        <p:nvCxnSpPr>
          <p:cNvPr id="288" name="Google Shape;288;p29"/>
          <p:cNvCxnSpPr/>
          <p:nvPr/>
        </p:nvCxnSpPr>
        <p:spPr>
          <a:xfrm>
            <a:off x="685800" y="3872925"/>
            <a:ext cx="9180000" cy="0"/>
          </a:xfrm>
          <a:prstGeom prst="straightConnector1">
            <a:avLst/>
          </a:prstGeom>
          <a:noFill/>
          <a:ln cap="flat" cmpd="sng" w="19050">
            <a:solidFill>
              <a:srgbClr val="F3643E"/>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30"/>
          <p:cNvSpPr txBox="1"/>
          <p:nvPr>
            <p:ph idx="1" type="body"/>
          </p:nvPr>
        </p:nvSpPr>
        <p:spPr>
          <a:xfrm>
            <a:off x="685800" y="1508050"/>
            <a:ext cx="9088800" cy="5263800"/>
          </a:xfrm>
          <a:prstGeom prst="rect">
            <a:avLst/>
          </a:prstGeom>
        </p:spPr>
        <p:txBody>
          <a:bodyPr anchorCtr="0" anchor="t" bIns="131375" lIns="131375" spcFirstLastPara="1" rIns="131375" wrap="square" tIns="131375">
            <a:noAutofit/>
          </a:bodyPr>
          <a:lstStyle/>
          <a:p>
            <a:pPr indent="0" lvl="0" marL="0" marR="481630" rtl="0" algn="l">
              <a:spcBef>
                <a:spcPts val="0"/>
              </a:spcBef>
              <a:spcAft>
                <a:spcPts val="0"/>
              </a:spcAft>
              <a:buClr>
                <a:schemeClr val="dk1"/>
              </a:buClr>
              <a:buSzPts val="1100"/>
              <a:buFont typeface="Arial"/>
              <a:buNone/>
            </a:pPr>
            <a:r>
              <a:rPr lang="en" sz="1400">
                <a:solidFill>
                  <a:srgbClr val="555555"/>
                </a:solidFill>
                <a:latin typeface="Helvetica Neue Light"/>
                <a:ea typeface="Helvetica Neue Light"/>
                <a:cs typeface="Helvetica Neue Light"/>
                <a:sym typeface="Helvetica Neue Light"/>
              </a:rPr>
              <a:t>The redeveloped website will cement the foundation for all future functionality. I-ology’s recommended CMS and Hosting structure will allow the website to have:</a:t>
            </a:r>
            <a:endParaRPr sz="1400">
              <a:solidFill>
                <a:srgbClr val="555555"/>
              </a:solidFill>
              <a:latin typeface="Helvetica Neue Light"/>
              <a:ea typeface="Helvetica Neue Light"/>
              <a:cs typeface="Helvetica Neue Light"/>
              <a:sym typeface="Helvetica Neue Light"/>
            </a:endParaRPr>
          </a:p>
          <a:p>
            <a:pPr indent="-317500" lvl="0" marL="457200" marR="4710731" rtl="0" algn="l">
              <a:lnSpc>
                <a:spcPct val="100000"/>
              </a:lnSpc>
              <a:spcBef>
                <a:spcPts val="1000"/>
              </a:spcBef>
              <a:spcAft>
                <a:spcPts val="0"/>
              </a:spcAft>
              <a:buClr>
                <a:srgbClr val="F3643E"/>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Robust CMS for content, features, and customize integration.</a:t>
            </a:r>
            <a:endParaRPr sz="1400">
              <a:solidFill>
                <a:srgbClr val="555555"/>
              </a:solidFill>
              <a:latin typeface="Helvetica Neue Light"/>
              <a:ea typeface="Helvetica Neue Light"/>
              <a:cs typeface="Helvetica Neue Light"/>
              <a:sym typeface="Helvetica Neue Light"/>
            </a:endParaRPr>
          </a:p>
          <a:p>
            <a:pPr indent="-317500" lvl="0" marL="457200" marR="4710731" rtl="0" algn="l">
              <a:lnSpc>
                <a:spcPct val="100000"/>
              </a:lnSpc>
              <a:spcBef>
                <a:spcPts val="1000"/>
              </a:spcBef>
              <a:spcAft>
                <a:spcPts val="0"/>
              </a:spcAft>
              <a:buClr>
                <a:srgbClr val="F3643E"/>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No recurring licensing fees.</a:t>
            </a:r>
            <a:endParaRPr sz="1400">
              <a:solidFill>
                <a:srgbClr val="555555"/>
              </a:solidFill>
              <a:latin typeface="Helvetica Neue Light"/>
              <a:ea typeface="Helvetica Neue Light"/>
              <a:cs typeface="Helvetica Neue Light"/>
              <a:sym typeface="Helvetica Neue Light"/>
            </a:endParaRPr>
          </a:p>
          <a:p>
            <a:pPr indent="-317500" lvl="0" marL="457200" marR="4710731" rtl="0" algn="l">
              <a:lnSpc>
                <a:spcPct val="100000"/>
              </a:lnSpc>
              <a:spcBef>
                <a:spcPts val="1000"/>
              </a:spcBef>
              <a:spcAft>
                <a:spcPts val="0"/>
              </a:spcAft>
              <a:buClr>
                <a:srgbClr val="F3643E"/>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Proper </a:t>
            </a:r>
            <a:r>
              <a:rPr lang="en" sz="1400">
                <a:solidFill>
                  <a:srgbClr val="555555"/>
                </a:solidFill>
                <a:latin typeface="Helvetica Neue Light"/>
                <a:ea typeface="Helvetica Neue Light"/>
                <a:cs typeface="Helvetica Neue Light"/>
                <a:sym typeface="Helvetica Neue Light"/>
              </a:rPr>
              <a:t>security and controls (full site SSL certification*).</a:t>
            </a:r>
            <a:endParaRPr sz="1400">
              <a:solidFill>
                <a:srgbClr val="555555"/>
              </a:solidFill>
              <a:latin typeface="Helvetica Neue Light"/>
              <a:ea typeface="Helvetica Neue Light"/>
              <a:cs typeface="Helvetica Neue Light"/>
              <a:sym typeface="Helvetica Neue Light"/>
            </a:endParaRPr>
          </a:p>
          <a:p>
            <a:pPr indent="-317500" lvl="0" marL="457200" marR="4710731" rtl="0" algn="l">
              <a:lnSpc>
                <a:spcPct val="100000"/>
              </a:lnSpc>
              <a:spcBef>
                <a:spcPts val="1000"/>
              </a:spcBef>
              <a:spcAft>
                <a:spcPts val="0"/>
              </a:spcAft>
              <a:buClr>
                <a:srgbClr val="F3643E"/>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Scalable functionality and capacity.</a:t>
            </a:r>
            <a:endParaRPr sz="14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555555"/>
              </a:solidFill>
              <a:latin typeface="Helvetica Neue Light"/>
              <a:ea typeface="Helvetica Neue Light"/>
              <a:cs typeface="Helvetica Neue Light"/>
              <a:sym typeface="Helvetica Neue Light"/>
            </a:endParaRPr>
          </a:p>
          <a:p>
            <a:pPr indent="0" lvl="0" marL="0" marR="188899" rtl="0" algn="l">
              <a:spcBef>
                <a:spcPts val="0"/>
              </a:spcBef>
              <a:spcAft>
                <a:spcPts val="0"/>
              </a:spcAft>
              <a:buNone/>
            </a:pPr>
            <a:r>
              <a:rPr lang="en" sz="1400">
                <a:solidFill>
                  <a:srgbClr val="321FA1"/>
                </a:solidFill>
                <a:latin typeface="Helvetica Neue Light"/>
                <a:ea typeface="Helvetica Neue Light"/>
                <a:cs typeface="Helvetica Neue Light"/>
                <a:sym typeface="Helvetica Neue Light"/>
              </a:rPr>
              <a:t>Umbraco</a:t>
            </a:r>
            <a:r>
              <a:rPr lang="en" sz="1400">
                <a:solidFill>
                  <a:srgbClr val="555555"/>
                </a:solidFill>
                <a:latin typeface="Helvetica Neue Light"/>
                <a:ea typeface="Helvetica Neue Light"/>
                <a:cs typeface="Helvetica Neue Light"/>
                <a:sym typeface="Helvetica Neue Light"/>
              </a:rPr>
              <a:t> is a powerful and user-friendly open source CMS. It will provide the HonorHealth Foundation an interface that simplifies day-to-day content management activities while simultaneously enabling application development flexibility and sophistication needed for future customization.</a:t>
            </a:r>
            <a:endParaRPr sz="1400">
              <a:solidFill>
                <a:srgbClr val="555555"/>
              </a:solidFill>
              <a:latin typeface="Helvetica Neue Light"/>
              <a:ea typeface="Helvetica Neue Light"/>
              <a:cs typeface="Helvetica Neue Light"/>
              <a:sym typeface="Helvetica Neue Light"/>
            </a:endParaRPr>
          </a:p>
          <a:p>
            <a:pPr indent="0" lvl="0" marL="0" marR="188899" rtl="0" algn="l">
              <a:spcBef>
                <a:spcPts val="0"/>
              </a:spcBef>
              <a:spcAft>
                <a:spcPts val="0"/>
              </a:spcAft>
              <a:buNone/>
            </a:pPr>
            <a:r>
              <a:t/>
            </a:r>
            <a:endParaRPr sz="1400">
              <a:solidFill>
                <a:srgbClr val="555555"/>
              </a:solidFill>
              <a:latin typeface="Helvetica Neue Light"/>
              <a:ea typeface="Helvetica Neue Light"/>
              <a:cs typeface="Helvetica Neue Light"/>
              <a:sym typeface="Helvetica Neue Light"/>
            </a:endParaRPr>
          </a:p>
          <a:p>
            <a:pPr indent="0" lvl="0" marL="0" marR="188899" rtl="0" algn="l">
              <a:spcBef>
                <a:spcPts val="0"/>
              </a:spcBef>
              <a:spcAft>
                <a:spcPts val="0"/>
              </a:spcAft>
              <a:buNone/>
            </a:pPr>
            <a:r>
              <a:rPr lang="en" sz="1400">
                <a:solidFill>
                  <a:srgbClr val="B57900"/>
                </a:solidFill>
                <a:latin typeface="Helvetica Neue Light"/>
                <a:ea typeface="Helvetica Neue Light"/>
                <a:cs typeface="Helvetica Neue Light"/>
                <a:sym typeface="Helvetica Neue Light"/>
              </a:rPr>
              <a:t>Amazon Web Services</a:t>
            </a:r>
            <a:r>
              <a:rPr lang="en" sz="1400">
                <a:solidFill>
                  <a:srgbClr val="555555"/>
                </a:solidFill>
                <a:latin typeface="Helvetica Neue Light"/>
                <a:ea typeface="Helvetica Neue Light"/>
                <a:cs typeface="Helvetica Neue Light"/>
                <a:sym typeface="Helvetica Neue Light"/>
              </a:rPr>
              <a:t> (</a:t>
            </a:r>
            <a:r>
              <a:rPr lang="en" sz="1400">
                <a:solidFill>
                  <a:srgbClr val="B57900"/>
                </a:solidFill>
                <a:latin typeface="Helvetica Neue Light"/>
                <a:ea typeface="Helvetica Neue Light"/>
                <a:cs typeface="Helvetica Neue Light"/>
                <a:sym typeface="Helvetica Neue Light"/>
              </a:rPr>
              <a:t>AWS</a:t>
            </a:r>
            <a:r>
              <a:rPr lang="en" sz="1400">
                <a:solidFill>
                  <a:srgbClr val="555555"/>
                </a:solidFill>
                <a:latin typeface="Helvetica Neue Light"/>
                <a:ea typeface="Helvetica Neue Light"/>
                <a:cs typeface="Helvetica Neue Light"/>
                <a:sym typeface="Helvetica Neue Light"/>
              </a:rPr>
              <a:t>) provides cost-effective and reliable cloud hosting. It will supply the scalability and security that this website will require. HonorHealth Foundation will be hosted within the I-ology - AWS instance, so the HonorHealth marketing team can focus on business and I-ology can focus on support &amp; maintenance. </a:t>
            </a:r>
            <a:endParaRPr sz="1400">
              <a:solidFill>
                <a:srgbClr val="555555"/>
              </a:solidFill>
              <a:latin typeface="Helvetica Neue Light"/>
              <a:ea typeface="Helvetica Neue Light"/>
              <a:cs typeface="Helvetica Neue Light"/>
              <a:sym typeface="Helvetica Neue Light"/>
            </a:endParaRPr>
          </a:p>
        </p:txBody>
      </p:sp>
      <p:sp>
        <p:nvSpPr>
          <p:cNvPr id="294" name="Google Shape;294;p30"/>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0"/>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16</a:t>
            </a:r>
            <a:endParaRPr b="1" sz="2400">
              <a:solidFill>
                <a:srgbClr val="FFFFFF"/>
              </a:solidFill>
              <a:latin typeface="Oxygen"/>
              <a:ea typeface="Oxygen"/>
              <a:cs typeface="Oxygen"/>
              <a:sym typeface="Oxygen"/>
            </a:endParaRPr>
          </a:p>
        </p:txBody>
      </p:sp>
      <p:pic>
        <p:nvPicPr>
          <p:cNvPr id="296" name="Google Shape;296;p30"/>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297" name="Google Shape;297;p30"/>
          <p:cNvSpPr txBox="1"/>
          <p:nvPr/>
        </p:nvSpPr>
        <p:spPr>
          <a:xfrm>
            <a:off x="720800" y="685800"/>
            <a:ext cx="81729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Deploy Stable, Secure, and Scalable Technology </a:t>
            </a:r>
            <a:endParaRPr b="1" sz="2400">
              <a:solidFill>
                <a:schemeClr val="dk1"/>
              </a:solidFill>
              <a:latin typeface="Oxygen"/>
              <a:ea typeface="Oxygen"/>
              <a:cs typeface="Oxygen"/>
              <a:sym typeface="Oxygen"/>
            </a:endParaRPr>
          </a:p>
        </p:txBody>
      </p:sp>
      <p:cxnSp>
        <p:nvCxnSpPr>
          <p:cNvPr id="298" name="Google Shape;298;p30"/>
          <p:cNvCxnSpPr/>
          <p:nvPr/>
        </p:nvCxnSpPr>
        <p:spPr>
          <a:xfrm>
            <a:off x="720800" y="1229750"/>
            <a:ext cx="7295100" cy="0"/>
          </a:xfrm>
          <a:prstGeom prst="straightConnector1">
            <a:avLst/>
          </a:prstGeom>
          <a:noFill/>
          <a:ln cap="flat" cmpd="sng" w="19050">
            <a:solidFill>
              <a:srgbClr val="F3643E"/>
            </a:solidFill>
            <a:prstDash val="solid"/>
            <a:round/>
            <a:headEnd len="med" w="med" type="none"/>
            <a:tailEnd len="med" w="med" type="none"/>
          </a:ln>
        </p:spPr>
      </p:cxnSp>
      <p:pic>
        <p:nvPicPr>
          <p:cNvPr id="299" name="Google Shape;299;p30"/>
          <p:cNvPicPr preferRelativeResize="0"/>
          <p:nvPr/>
        </p:nvPicPr>
        <p:blipFill rotWithShape="1">
          <a:blip r:embed="rId5">
            <a:alphaModFix/>
          </a:blip>
          <a:srcRect b="20127" l="22363" r="24703" t="20127"/>
          <a:stretch/>
        </p:blipFill>
        <p:spPr>
          <a:xfrm>
            <a:off x="10315175" y="6040306"/>
            <a:ext cx="792574" cy="894569"/>
          </a:xfrm>
          <a:prstGeom prst="rect">
            <a:avLst/>
          </a:prstGeom>
          <a:noFill/>
          <a:ln>
            <a:noFill/>
          </a:ln>
        </p:spPr>
      </p:pic>
      <p:pic>
        <p:nvPicPr>
          <p:cNvPr id="300" name="Google Shape;300;p30"/>
          <p:cNvPicPr preferRelativeResize="0"/>
          <p:nvPr/>
        </p:nvPicPr>
        <p:blipFill>
          <a:blip r:embed="rId6">
            <a:alphaModFix/>
          </a:blip>
          <a:stretch>
            <a:fillRect/>
          </a:stretch>
        </p:blipFill>
        <p:spPr>
          <a:xfrm>
            <a:off x="9989055" y="3348625"/>
            <a:ext cx="1444823" cy="894549"/>
          </a:xfrm>
          <a:prstGeom prst="rect">
            <a:avLst/>
          </a:prstGeom>
          <a:noFill/>
          <a:ln>
            <a:noFill/>
          </a:ln>
        </p:spPr>
      </p:pic>
      <p:cxnSp>
        <p:nvCxnSpPr>
          <p:cNvPr id="301" name="Google Shape;301;p30"/>
          <p:cNvCxnSpPr>
            <a:stCxn id="302" idx="0"/>
            <a:endCxn id="300" idx="2"/>
          </p:cNvCxnSpPr>
          <p:nvPr/>
        </p:nvCxnSpPr>
        <p:spPr>
          <a:xfrm rot="10800000">
            <a:off x="10711466" y="4243174"/>
            <a:ext cx="0" cy="479700"/>
          </a:xfrm>
          <a:prstGeom prst="straightConnector1">
            <a:avLst/>
          </a:prstGeom>
          <a:noFill/>
          <a:ln cap="flat" cmpd="sng" w="19050">
            <a:solidFill>
              <a:srgbClr val="F4A720"/>
            </a:solidFill>
            <a:prstDash val="solid"/>
            <a:round/>
            <a:headEnd len="med" w="med" type="none"/>
            <a:tailEnd len="med" w="med" type="triangle"/>
          </a:ln>
        </p:spPr>
      </p:cxnSp>
      <p:cxnSp>
        <p:nvCxnSpPr>
          <p:cNvPr id="303" name="Google Shape;303;p30"/>
          <p:cNvCxnSpPr>
            <a:stCxn id="302" idx="4"/>
            <a:endCxn id="299" idx="0"/>
          </p:cNvCxnSpPr>
          <p:nvPr/>
        </p:nvCxnSpPr>
        <p:spPr>
          <a:xfrm>
            <a:off x="10711462" y="5481106"/>
            <a:ext cx="0" cy="559200"/>
          </a:xfrm>
          <a:prstGeom prst="straightConnector1">
            <a:avLst/>
          </a:prstGeom>
          <a:noFill/>
          <a:ln cap="flat" cmpd="sng" w="19050">
            <a:solidFill>
              <a:srgbClr val="321FA1"/>
            </a:solidFill>
            <a:prstDash val="solid"/>
            <a:round/>
            <a:headEnd len="med" w="med" type="triangle"/>
            <a:tailEnd len="med" w="med" type="none"/>
          </a:ln>
        </p:spPr>
      </p:cxnSp>
      <p:sp>
        <p:nvSpPr>
          <p:cNvPr id="304" name="Google Shape;304;p30"/>
          <p:cNvSpPr txBox="1"/>
          <p:nvPr>
            <p:ph idx="1" type="body"/>
          </p:nvPr>
        </p:nvSpPr>
        <p:spPr>
          <a:xfrm>
            <a:off x="7984800" y="7115961"/>
            <a:ext cx="4243500" cy="5208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None/>
            </a:pPr>
            <a:r>
              <a:rPr i="1" lang="en" sz="1000">
                <a:solidFill>
                  <a:srgbClr val="555555"/>
                </a:solidFill>
                <a:latin typeface="Helvetica Neue Light"/>
                <a:ea typeface="Helvetica Neue Light"/>
                <a:cs typeface="Helvetica Neue Light"/>
                <a:sym typeface="Helvetica Neue Light"/>
              </a:rPr>
              <a:t>*SSL certificate purchased by the client and implemented by I-ology.</a:t>
            </a:r>
            <a:endParaRPr i="1" sz="1000">
              <a:solidFill>
                <a:srgbClr val="555555"/>
              </a:solidFill>
              <a:latin typeface="Helvetica Neue Light"/>
              <a:ea typeface="Helvetica Neue Light"/>
              <a:cs typeface="Helvetica Neue Light"/>
              <a:sym typeface="Helvetica Neue Light"/>
            </a:endParaRPr>
          </a:p>
        </p:txBody>
      </p:sp>
      <p:pic>
        <p:nvPicPr>
          <p:cNvPr id="305" name="Google Shape;305;p30"/>
          <p:cNvPicPr preferRelativeResize="0"/>
          <p:nvPr/>
        </p:nvPicPr>
        <p:blipFill>
          <a:blip r:embed="rId7">
            <a:alphaModFix/>
          </a:blip>
          <a:stretch>
            <a:fillRect/>
          </a:stretch>
        </p:blipFill>
        <p:spPr>
          <a:xfrm>
            <a:off x="10152120" y="4627294"/>
            <a:ext cx="1118688" cy="1118694"/>
          </a:xfrm>
          <a:prstGeom prst="rect">
            <a:avLst/>
          </a:prstGeom>
          <a:noFill/>
          <a:ln>
            <a:noFill/>
          </a:ln>
        </p:spPr>
      </p:pic>
      <p:sp>
        <p:nvSpPr>
          <p:cNvPr id="306" name="Google Shape;306;p30"/>
          <p:cNvSpPr txBox="1"/>
          <p:nvPr/>
        </p:nvSpPr>
        <p:spPr>
          <a:xfrm>
            <a:off x="4909425" y="2036600"/>
            <a:ext cx="4865100" cy="1905600"/>
          </a:xfrm>
          <a:prstGeom prst="rect">
            <a:avLst/>
          </a:prstGeom>
          <a:noFill/>
          <a:ln>
            <a:noFill/>
          </a:ln>
        </p:spPr>
        <p:txBody>
          <a:bodyPr anchorCtr="0" anchor="t" bIns="91425" lIns="91425" spcFirstLastPara="1" rIns="91425" wrap="square" tIns="91425">
            <a:noAutofit/>
          </a:bodyPr>
          <a:lstStyle/>
          <a:p>
            <a:pPr indent="-317500" lvl="0" marL="457200" rtl="0" algn="l">
              <a:spcBef>
                <a:spcPts val="1000"/>
              </a:spcBef>
              <a:spcAft>
                <a:spcPts val="0"/>
              </a:spcAft>
              <a:buClr>
                <a:srgbClr val="F3643E"/>
              </a:buClr>
              <a:buSzPts val="1400"/>
              <a:buFont typeface="Helvetica Neue Light"/>
              <a:buChar char="●"/>
            </a:pPr>
            <a:r>
              <a:rPr lang="en">
                <a:solidFill>
                  <a:srgbClr val="555555"/>
                </a:solidFill>
                <a:latin typeface="Helvetica Neue Light"/>
                <a:ea typeface="Helvetica Neue Light"/>
                <a:cs typeface="Helvetica Neue Light"/>
                <a:sym typeface="Helvetica Neue Light"/>
              </a:rPr>
              <a:t>Allows for design flexibility.</a:t>
            </a:r>
            <a:endParaRPr>
              <a:solidFill>
                <a:srgbClr val="555555"/>
              </a:solidFill>
              <a:latin typeface="Helvetica Neue Light"/>
              <a:ea typeface="Helvetica Neue Light"/>
              <a:cs typeface="Helvetica Neue Light"/>
              <a:sym typeface="Helvetica Neue Light"/>
            </a:endParaRPr>
          </a:p>
          <a:p>
            <a:pPr indent="-317500" lvl="0" marL="457200" rtl="0" algn="l">
              <a:spcBef>
                <a:spcPts val="1000"/>
              </a:spcBef>
              <a:spcAft>
                <a:spcPts val="0"/>
              </a:spcAft>
              <a:buClr>
                <a:srgbClr val="F3643E"/>
              </a:buClr>
              <a:buSzPts val="1400"/>
              <a:buFont typeface="Helvetica Neue Light"/>
              <a:buChar char="●"/>
            </a:pPr>
            <a:r>
              <a:rPr lang="en">
                <a:solidFill>
                  <a:srgbClr val="555555"/>
                </a:solidFill>
                <a:latin typeface="Helvetica Neue Light"/>
                <a:ea typeface="Helvetica Neue Light"/>
                <a:cs typeface="Helvetica Neue Light"/>
                <a:sym typeface="Helvetica Neue Light"/>
              </a:rPr>
              <a:t>Configuration with Google Analytics</a:t>
            </a:r>
            <a:endParaRPr>
              <a:solidFill>
                <a:srgbClr val="555555"/>
              </a:solidFill>
              <a:latin typeface="Helvetica Neue Light"/>
              <a:ea typeface="Helvetica Neue Light"/>
              <a:cs typeface="Helvetica Neue Light"/>
              <a:sym typeface="Helvetica Neue Light"/>
            </a:endParaRPr>
          </a:p>
          <a:p>
            <a:pPr indent="-317500" lvl="0" marL="457200" rtl="0" algn="l">
              <a:spcBef>
                <a:spcPts val="1000"/>
              </a:spcBef>
              <a:spcAft>
                <a:spcPts val="0"/>
              </a:spcAft>
              <a:buClr>
                <a:srgbClr val="F3643E"/>
              </a:buClr>
              <a:buSzPts val="1400"/>
              <a:buFont typeface="Helvetica Neue Light"/>
              <a:buChar char="●"/>
            </a:pPr>
            <a:r>
              <a:rPr lang="en">
                <a:solidFill>
                  <a:srgbClr val="555555"/>
                </a:solidFill>
                <a:latin typeface="Helvetica Neue Light"/>
                <a:ea typeface="Helvetica Neue Light"/>
                <a:cs typeface="Helvetica Neue Light"/>
                <a:sym typeface="Helvetica Neue Light"/>
              </a:rPr>
              <a:t>Easy management of search engine optimization (SEO) best practices.</a:t>
            </a:r>
            <a:endParaRPr>
              <a:solidFill>
                <a:srgbClr val="555555"/>
              </a:solidFill>
              <a:latin typeface="Helvetica Neue Light"/>
              <a:ea typeface="Helvetica Neue Light"/>
              <a:cs typeface="Helvetica Neue Light"/>
              <a:sym typeface="Helvetica Neue Light"/>
            </a:endParaRPr>
          </a:p>
          <a:p>
            <a:pPr indent="-317500" lvl="0" marL="457200" rtl="0" algn="l">
              <a:spcBef>
                <a:spcPts val="1000"/>
              </a:spcBef>
              <a:spcAft>
                <a:spcPts val="0"/>
              </a:spcAft>
              <a:buClr>
                <a:srgbClr val="F3643E"/>
              </a:buClr>
              <a:buSzPts val="1400"/>
              <a:buFont typeface="Helvetica Neue Light"/>
              <a:buChar char="●"/>
            </a:pPr>
            <a:r>
              <a:rPr lang="en">
                <a:solidFill>
                  <a:srgbClr val="555555"/>
                </a:solidFill>
                <a:latin typeface="Helvetica Neue Light"/>
                <a:ea typeface="Helvetica Neue Light"/>
                <a:cs typeface="Helvetica Neue Light"/>
                <a:sym typeface="Helvetica Neue Light"/>
              </a:rPr>
              <a:t>Complies with Americans with Disabilities Act (ADA) standards</a:t>
            </a:r>
            <a:endParaRPr>
              <a:solidFill>
                <a:srgbClr val="555555"/>
              </a:solidFill>
              <a:latin typeface="Helvetica Neue Light"/>
              <a:ea typeface="Helvetica Neue Light"/>
              <a:cs typeface="Helvetica Neue Light"/>
              <a:sym typeface="Helvetica Neue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 name="Shape 310"/>
        <p:cNvGrpSpPr/>
        <p:nvPr/>
      </p:nvGrpSpPr>
      <p:grpSpPr>
        <a:xfrm>
          <a:off x="0" y="0"/>
          <a:ext cx="0" cy="0"/>
          <a:chOff x="0" y="0"/>
          <a:chExt cx="0" cy="0"/>
        </a:xfrm>
      </p:grpSpPr>
      <p:sp>
        <p:nvSpPr>
          <p:cNvPr id="311" name="Google Shape;311;p31"/>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1"/>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17</a:t>
            </a:r>
            <a:endParaRPr b="1" sz="2400">
              <a:solidFill>
                <a:srgbClr val="FFFFFF"/>
              </a:solidFill>
              <a:latin typeface="Oxygen"/>
              <a:ea typeface="Oxygen"/>
              <a:cs typeface="Oxygen"/>
              <a:sym typeface="Oxygen"/>
            </a:endParaRPr>
          </a:p>
        </p:txBody>
      </p:sp>
      <p:pic>
        <p:nvPicPr>
          <p:cNvPr id="313" name="Google Shape;313;p31"/>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314" name="Google Shape;314;p31"/>
          <p:cNvSpPr txBox="1"/>
          <p:nvPr>
            <p:ph idx="1" type="body"/>
          </p:nvPr>
        </p:nvSpPr>
        <p:spPr>
          <a:xfrm>
            <a:off x="685800" y="1450375"/>
            <a:ext cx="10972800" cy="4305600"/>
          </a:xfrm>
          <a:prstGeom prst="rect">
            <a:avLst/>
          </a:prstGeom>
        </p:spPr>
        <p:txBody>
          <a:bodyPr anchorCtr="0" anchor="t" bIns="131375" lIns="131375" spcFirstLastPara="1" rIns="131375" wrap="square" tIns="131375">
            <a:noAutofit/>
          </a:bodyPr>
          <a:lstStyle/>
          <a:p>
            <a:pPr indent="0" lvl="0" marL="0" marR="0" rtl="0" algn="l">
              <a:lnSpc>
                <a:spcPct val="115000"/>
              </a:lnSpc>
              <a:spcBef>
                <a:spcPts val="0"/>
              </a:spcBef>
              <a:spcAft>
                <a:spcPts val="0"/>
              </a:spcAft>
              <a:buNone/>
            </a:pPr>
            <a:r>
              <a:rPr lang="en" sz="1400">
                <a:solidFill>
                  <a:srgbClr val="555555"/>
                </a:solidFill>
                <a:latin typeface="Helvetica Neue Light"/>
                <a:ea typeface="Helvetica Neue Light"/>
                <a:cs typeface="Helvetica Neue Light"/>
                <a:sym typeface="Helvetica Neue Light"/>
              </a:rPr>
              <a:t>Our iterative process results in a dynamic website that reflects your culture, values, and objectives.</a:t>
            </a:r>
            <a:endParaRPr sz="1400">
              <a:solidFill>
                <a:srgbClr val="555555"/>
              </a:solidFill>
              <a:latin typeface="Helvetica Neue Light"/>
              <a:ea typeface="Helvetica Neue Light"/>
              <a:cs typeface="Helvetica Neue Light"/>
              <a:sym typeface="Helvetica Neue Light"/>
            </a:endParaRPr>
          </a:p>
          <a:p>
            <a:pPr indent="0" lvl="0" marL="0" marR="0" rtl="0" algn="l">
              <a:lnSpc>
                <a:spcPct val="115000"/>
              </a:lnSpc>
              <a:spcBef>
                <a:spcPts val="0"/>
              </a:spcBef>
              <a:spcAft>
                <a:spcPts val="0"/>
              </a:spcAft>
              <a:buNone/>
            </a:pPr>
            <a:r>
              <a:rPr lang="en" sz="1400">
                <a:solidFill>
                  <a:schemeClr val="dk1"/>
                </a:solidFill>
                <a:latin typeface="Helvetica Neue Light"/>
                <a:ea typeface="Helvetica Neue Light"/>
                <a:cs typeface="Helvetica Neue Light"/>
                <a:sym typeface="Helvetica Neue Light"/>
              </a:rPr>
              <a:t>						</a:t>
            </a:r>
            <a:endParaRPr sz="1400">
              <a:solidFill>
                <a:schemeClr val="dk1"/>
              </a:solidFill>
              <a:latin typeface="Helvetica Neue Light"/>
              <a:ea typeface="Helvetica Neue Light"/>
              <a:cs typeface="Helvetica Neue Light"/>
              <a:sym typeface="Helvetica Neue Light"/>
            </a:endParaRPr>
          </a:p>
          <a:p>
            <a:pPr indent="0" lvl="0" marL="0" marR="0" rtl="0" algn="l">
              <a:lnSpc>
                <a:spcPct val="115000"/>
              </a:lnSpc>
              <a:spcBef>
                <a:spcPts val="0"/>
              </a:spcBef>
              <a:spcAft>
                <a:spcPts val="0"/>
              </a:spcAft>
              <a:buNone/>
            </a:pPr>
            <a:r>
              <a:rPr lang="en" sz="1400">
                <a:solidFill>
                  <a:srgbClr val="F3643E"/>
                </a:solidFill>
                <a:latin typeface="Oxygen Light"/>
                <a:ea typeface="Oxygen Light"/>
                <a:cs typeface="Oxygen Light"/>
                <a:sym typeface="Oxygen Light"/>
              </a:rPr>
              <a:t>1. </a:t>
            </a:r>
            <a:r>
              <a:rPr lang="en" sz="1400">
                <a:solidFill>
                  <a:srgbClr val="F3643E"/>
                </a:solidFill>
                <a:latin typeface="Oxygen Light"/>
                <a:ea typeface="Oxygen Light"/>
                <a:cs typeface="Oxygen Light"/>
                <a:sym typeface="Oxygen Light"/>
              </a:rPr>
              <a:t>Discovery</a:t>
            </a:r>
            <a:endParaRPr sz="1400">
              <a:solidFill>
                <a:srgbClr val="F3643E"/>
              </a:solidFill>
              <a:latin typeface="Oxygen Light"/>
              <a:ea typeface="Oxygen Light"/>
              <a:cs typeface="Oxygen Light"/>
              <a:sym typeface="Oxygen Light"/>
            </a:endParaRPr>
          </a:p>
          <a:p>
            <a:pPr indent="0" lvl="0" marL="0" marR="151381" rtl="0" algn="l">
              <a:lnSpc>
                <a:spcPct val="115000"/>
              </a:lnSpc>
              <a:spcBef>
                <a:spcPts val="0"/>
              </a:spcBef>
              <a:spcAft>
                <a:spcPts val="0"/>
              </a:spcAft>
              <a:buNone/>
            </a:pPr>
            <a:r>
              <a:rPr lang="en" sz="1400">
                <a:solidFill>
                  <a:srgbClr val="555555"/>
                </a:solidFill>
                <a:latin typeface="Helvetica Neue Light"/>
                <a:ea typeface="Helvetica Neue Light"/>
                <a:cs typeface="Helvetica Neue Light"/>
                <a:sym typeface="Helvetica Neue Light"/>
              </a:rPr>
              <a:t>A</a:t>
            </a:r>
            <a:r>
              <a:rPr lang="en" sz="1400">
                <a:solidFill>
                  <a:srgbClr val="555555"/>
                </a:solidFill>
                <a:latin typeface="Helvetica Neue Light"/>
                <a:ea typeface="Helvetica Neue Light"/>
                <a:cs typeface="Helvetica Neue Light"/>
                <a:sym typeface="Helvetica Neue Light"/>
              </a:rPr>
              <a:t>ccuracy, quality, and efficiency </a:t>
            </a:r>
            <a:r>
              <a:rPr lang="en" sz="1400">
                <a:solidFill>
                  <a:srgbClr val="555555"/>
                </a:solidFill>
                <a:latin typeface="Helvetica Neue Light"/>
                <a:ea typeface="Helvetica Neue Light"/>
                <a:cs typeface="Helvetica Neue Light"/>
                <a:sym typeface="Helvetica Neue Light"/>
              </a:rPr>
              <a:t>are critical for success</a:t>
            </a:r>
            <a:r>
              <a:rPr lang="en" sz="1400">
                <a:solidFill>
                  <a:srgbClr val="555555"/>
                </a:solidFill>
                <a:latin typeface="Helvetica Neue Light"/>
                <a:ea typeface="Helvetica Neue Light"/>
                <a:cs typeface="Helvetica Neue Light"/>
                <a:sym typeface="Helvetica Neue Light"/>
              </a:rPr>
              <a:t>. Discovery is essential to understand all aspects of the project.</a:t>
            </a:r>
            <a:r>
              <a:rPr lang="en" sz="1400">
                <a:solidFill>
                  <a:schemeClr val="dk1"/>
                </a:solidFill>
                <a:latin typeface="Helvetica Neue Light"/>
                <a:ea typeface="Helvetica Neue Light"/>
                <a:cs typeface="Helvetica Neue Light"/>
                <a:sym typeface="Helvetica Neue Light"/>
              </a:rPr>
              <a:t>	</a:t>
            </a:r>
            <a:endParaRPr sz="1400">
              <a:solidFill>
                <a:schemeClr val="dk1"/>
              </a:solidFill>
              <a:latin typeface="Helvetica Neue Light"/>
              <a:ea typeface="Helvetica Neue Light"/>
              <a:cs typeface="Helvetica Neue Light"/>
              <a:sym typeface="Helvetica Neue Light"/>
            </a:endParaRPr>
          </a:p>
          <a:p>
            <a:pPr indent="0" lvl="0" marL="0" marR="0" rtl="0" algn="l">
              <a:lnSpc>
                <a:spcPct val="115000"/>
              </a:lnSpc>
              <a:spcBef>
                <a:spcPts val="1000"/>
              </a:spcBef>
              <a:spcAft>
                <a:spcPts val="0"/>
              </a:spcAft>
              <a:buNone/>
            </a:pPr>
            <a:r>
              <a:rPr lang="en" sz="1400">
                <a:solidFill>
                  <a:srgbClr val="F3643E"/>
                </a:solidFill>
                <a:latin typeface="Oxygen Light"/>
                <a:ea typeface="Oxygen Light"/>
                <a:cs typeface="Oxygen Light"/>
                <a:sym typeface="Oxygen Light"/>
              </a:rPr>
              <a:t>2. Proof of Concept</a:t>
            </a:r>
            <a:endParaRPr sz="1400">
              <a:solidFill>
                <a:srgbClr val="F3643E"/>
              </a:solidFill>
              <a:latin typeface="Oxygen Light"/>
              <a:ea typeface="Oxygen Light"/>
              <a:cs typeface="Oxygen Light"/>
              <a:sym typeface="Oxygen Light"/>
            </a:endParaRPr>
          </a:p>
          <a:p>
            <a:pPr indent="0" lvl="0" marL="0" marR="0" rtl="0" algn="l">
              <a:lnSpc>
                <a:spcPct val="115000"/>
              </a:lnSpc>
              <a:spcBef>
                <a:spcPts val="0"/>
              </a:spcBef>
              <a:spcAft>
                <a:spcPts val="0"/>
              </a:spcAft>
              <a:buNone/>
            </a:pPr>
            <a:r>
              <a:rPr lang="en" sz="1400">
                <a:solidFill>
                  <a:srgbClr val="555555"/>
                </a:solidFill>
                <a:latin typeface="Helvetica Neue Light"/>
                <a:ea typeface="Helvetica Neue Light"/>
                <a:cs typeface="Helvetica Neue Light"/>
                <a:sym typeface="Helvetica Neue Light"/>
              </a:rPr>
              <a:t>A</a:t>
            </a:r>
            <a:r>
              <a:rPr lang="en" sz="1400">
                <a:solidFill>
                  <a:srgbClr val="555555"/>
                </a:solidFill>
                <a:latin typeface="Helvetica Neue Light"/>
                <a:ea typeface="Helvetica Neue Light"/>
                <a:cs typeface="Helvetica Neue Light"/>
                <a:sym typeface="Helvetica Neue Light"/>
              </a:rPr>
              <a:t> collaboration that initiates the creation of sitemaps, interactive designs, content strategy, and functional requirements.</a:t>
            </a:r>
            <a:endParaRPr sz="1400">
              <a:solidFill>
                <a:schemeClr val="dk1"/>
              </a:solidFill>
              <a:latin typeface="Helvetica Neue Light"/>
              <a:ea typeface="Helvetica Neue Light"/>
              <a:cs typeface="Helvetica Neue Light"/>
              <a:sym typeface="Helvetica Neue Light"/>
            </a:endParaRPr>
          </a:p>
          <a:p>
            <a:pPr indent="0" lvl="0" marL="0" marR="0" rtl="0" algn="l">
              <a:lnSpc>
                <a:spcPct val="115000"/>
              </a:lnSpc>
              <a:spcBef>
                <a:spcPts val="1000"/>
              </a:spcBef>
              <a:spcAft>
                <a:spcPts val="0"/>
              </a:spcAft>
              <a:buNone/>
            </a:pPr>
            <a:r>
              <a:rPr lang="en" sz="1400">
                <a:solidFill>
                  <a:srgbClr val="F3643E"/>
                </a:solidFill>
                <a:latin typeface="Oxygen Light"/>
                <a:ea typeface="Oxygen Light"/>
                <a:cs typeface="Oxygen Light"/>
                <a:sym typeface="Oxygen Light"/>
              </a:rPr>
              <a:t>3. Build</a:t>
            </a:r>
            <a:endParaRPr sz="1400">
              <a:solidFill>
                <a:srgbClr val="F3643E"/>
              </a:solidFill>
              <a:latin typeface="Oxygen Light"/>
              <a:ea typeface="Oxygen Light"/>
              <a:cs typeface="Oxygen Light"/>
              <a:sym typeface="Oxygen Light"/>
            </a:endParaRPr>
          </a:p>
          <a:p>
            <a:pPr indent="0" lvl="0" marL="0" marR="1168946" rtl="0" algn="l">
              <a:lnSpc>
                <a:spcPct val="115000"/>
              </a:lnSpc>
              <a:spcBef>
                <a:spcPts val="0"/>
              </a:spcBef>
              <a:spcAft>
                <a:spcPts val="0"/>
              </a:spcAft>
              <a:buNone/>
            </a:pPr>
            <a:r>
              <a:rPr lang="en" sz="1400">
                <a:solidFill>
                  <a:srgbClr val="555555"/>
                </a:solidFill>
                <a:latin typeface="Helvetica Neue Light"/>
                <a:ea typeface="Helvetica Neue Light"/>
                <a:cs typeface="Helvetica Neue Light"/>
                <a:sym typeface="Helvetica Neue Light"/>
              </a:rPr>
              <a:t>I</a:t>
            </a:r>
            <a:r>
              <a:rPr lang="en" sz="1400">
                <a:solidFill>
                  <a:srgbClr val="555555"/>
                </a:solidFill>
                <a:latin typeface="Helvetica Neue Light"/>
                <a:ea typeface="Helvetica Neue Light"/>
                <a:cs typeface="Helvetica Neue Light"/>
                <a:sym typeface="Helvetica Neue Light"/>
              </a:rPr>
              <a:t>terative development where interactions and constant feedback are baked in to </a:t>
            </a:r>
            <a:r>
              <a:rPr lang="en" sz="1400">
                <a:solidFill>
                  <a:srgbClr val="555555"/>
                </a:solidFill>
                <a:latin typeface="Helvetica Neue Light"/>
                <a:ea typeface="Helvetica Neue Light"/>
                <a:cs typeface="Helvetica Neue Light"/>
                <a:sym typeface="Helvetica Neue Light"/>
              </a:rPr>
              <a:t>provide the partnership needed to meet project objectives.</a:t>
            </a:r>
            <a:endParaRPr sz="1400">
              <a:solidFill>
                <a:schemeClr val="dk1"/>
              </a:solidFill>
              <a:latin typeface="Helvetica Neue Light"/>
              <a:ea typeface="Helvetica Neue Light"/>
              <a:cs typeface="Helvetica Neue Light"/>
              <a:sym typeface="Helvetica Neue Light"/>
            </a:endParaRPr>
          </a:p>
          <a:p>
            <a:pPr indent="0" lvl="0" marL="0" marR="0" rtl="0" algn="l">
              <a:lnSpc>
                <a:spcPct val="115000"/>
              </a:lnSpc>
              <a:spcBef>
                <a:spcPts val="1000"/>
              </a:spcBef>
              <a:spcAft>
                <a:spcPts val="0"/>
              </a:spcAft>
              <a:buNone/>
            </a:pPr>
            <a:r>
              <a:rPr lang="en" sz="1400">
                <a:solidFill>
                  <a:srgbClr val="F3643E"/>
                </a:solidFill>
                <a:latin typeface="Oxygen Light"/>
                <a:ea typeface="Oxygen Light"/>
                <a:cs typeface="Oxygen Light"/>
                <a:sym typeface="Oxygen Light"/>
              </a:rPr>
              <a:t>4. Stabilize &amp; Release</a:t>
            </a:r>
            <a:endParaRPr sz="1400">
              <a:solidFill>
                <a:srgbClr val="F3643E"/>
              </a:solidFill>
              <a:latin typeface="Oxygen Light"/>
              <a:ea typeface="Oxygen Light"/>
              <a:cs typeface="Oxygen Light"/>
              <a:sym typeface="Oxygen Light"/>
            </a:endParaRPr>
          </a:p>
          <a:p>
            <a:pPr indent="0" lvl="0" marL="0" marR="0" rtl="0" algn="l">
              <a:lnSpc>
                <a:spcPct val="115000"/>
              </a:lnSpc>
              <a:spcBef>
                <a:spcPts val="0"/>
              </a:spcBef>
              <a:spcAft>
                <a:spcPts val="0"/>
              </a:spcAft>
              <a:buNone/>
            </a:pPr>
            <a:r>
              <a:rPr lang="en" sz="1400">
                <a:solidFill>
                  <a:srgbClr val="555555"/>
                </a:solidFill>
                <a:latin typeface="Helvetica Neue Light"/>
                <a:ea typeface="Helvetica Neue Light"/>
                <a:cs typeface="Helvetica Neue Light"/>
                <a:sym typeface="Helvetica Neue Light"/>
              </a:rPr>
              <a:t>The completion of end-to-end testing and user acceptance testing initiates the go live deployment. </a:t>
            </a:r>
            <a:endParaRPr sz="1400">
              <a:solidFill>
                <a:schemeClr val="dk1"/>
              </a:solidFill>
              <a:latin typeface="Helvetica Neue Light"/>
              <a:ea typeface="Helvetica Neue Light"/>
              <a:cs typeface="Helvetica Neue Light"/>
              <a:sym typeface="Helvetica Neue Light"/>
            </a:endParaRPr>
          </a:p>
          <a:p>
            <a:pPr indent="0" lvl="0" marL="0" marR="0" rtl="0" algn="l">
              <a:lnSpc>
                <a:spcPct val="115000"/>
              </a:lnSpc>
              <a:spcBef>
                <a:spcPts val="1000"/>
              </a:spcBef>
              <a:spcAft>
                <a:spcPts val="0"/>
              </a:spcAft>
              <a:buNone/>
            </a:pPr>
            <a:r>
              <a:rPr lang="en" sz="1400">
                <a:solidFill>
                  <a:srgbClr val="F3643E"/>
                </a:solidFill>
                <a:latin typeface="Oxygen Light"/>
                <a:ea typeface="Oxygen Light"/>
                <a:cs typeface="Oxygen Light"/>
                <a:sym typeface="Oxygen Light"/>
              </a:rPr>
              <a:t>5. Continuous Improvement</a:t>
            </a:r>
            <a:r>
              <a:rPr lang="en" sz="1400">
                <a:solidFill>
                  <a:schemeClr val="dk1"/>
                </a:solidFill>
                <a:latin typeface="Oxygen Light"/>
                <a:ea typeface="Oxygen Light"/>
                <a:cs typeface="Oxygen Light"/>
                <a:sym typeface="Oxygen Light"/>
              </a:rPr>
              <a:t>	</a:t>
            </a:r>
            <a:endParaRPr sz="1400">
              <a:solidFill>
                <a:schemeClr val="dk1"/>
              </a:solidFill>
              <a:latin typeface="Oxygen Light"/>
              <a:ea typeface="Oxygen Light"/>
              <a:cs typeface="Oxygen Light"/>
              <a:sym typeface="Oxygen Light"/>
            </a:endParaRPr>
          </a:p>
          <a:p>
            <a:pPr indent="0" lvl="0" marL="0" marR="3843464" rtl="0" algn="l">
              <a:lnSpc>
                <a:spcPct val="115000"/>
              </a:lnSpc>
              <a:spcBef>
                <a:spcPts val="0"/>
              </a:spcBef>
              <a:spcAft>
                <a:spcPts val="0"/>
              </a:spcAft>
              <a:buNone/>
            </a:pPr>
            <a:r>
              <a:rPr lang="en" sz="1400">
                <a:solidFill>
                  <a:srgbClr val="555555"/>
                </a:solidFill>
                <a:latin typeface="Helvetica Neue Light"/>
                <a:ea typeface="Helvetica Neue Light"/>
                <a:cs typeface="Helvetica Neue Light"/>
                <a:sym typeface="Helvetica Neue Light"/>
              </a:rPr>
              <a:t>A</a:t>
            </a:r>
            <a:r>
              <a:rPr lang="en" sz="1400">
                <a:solidFill>
                  <a:srgbClr val="555555"/>
                </a:solidFill>
                <a:latin typeface="Helvetica Neue Light"/>
                <a:ea typeface="Helvetica Neue Light"/>
                <a:cs typeface="Helvetica Neue Light"/>
                <a:sym typeface="Helvetica Neue Light"/>
              </a:rPr>
              <a:t> philosophy to ensure the ongoing success and includes optimization, enhancements, reporting, monitoring, and integrated strategies.</a:t>
            </a:r>
            <a:endParaRPr sz="1400">
              <a:solidFill>
                <a:srgbClr val="555555"/>
              </a:solidFill>
              <a:latin typeface="Helvetica Neue Light"/>
              <a:ea typeface="Helvetica Neue Light"/>
              <a:cs typeface="Helvetica Neue Light"/>
              <a:sym typeface="Helvetica Neue Light"/>
            </a:endParaRPr>
          </a:p>
        </p:txBody>
      </p:sp>
      <p:sp>
        <p:nvSpPr>
          <p:cNvPr id="315" name="Google Shape;315;p31"/>
          <p:cNvSpPr txBox="1"/>
          <p:nvPr/>
        </p:nvSpPr>
        <p:spPr>
          <a:xfrm>
            <a:off x="685800" y="685800"/>
            <a:ext cx="92778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Deliver Excellence</a:t>
            </a:r>
            <a:r>
              <a:rPr b="1" lang="en" sz="2400">
                <a:solidFill>
                  <a:schemeClr val="dk1"/>
                </a:solidFill>
                <a:latin typeface="Oxygen"/>
                <a:ea typeface="Oxygen"/>
                <a:cs typeface="Oxygen"/>
                <a:sym typeface="Oxygen"/>
              </a:rPr>
              <a:t> through a Refined Methodology</a:t>
            </a:r>
            <a:endParaRPr b="1" sz="2400">
              <a:solidFill>
                <a:schemeClr val="dk1"/>
              </a:solidFill>
              <a:latin typeface="Oxygen"/>
              <a:ea typeface="Oxygen"/>
              <a:cs typeface="Oxygen"/>
              <a:sym typeface="Oxygen"/>
            </a:endParaRPr>
          </a:p>
        </p:txBody>
      </p:sp>
      <p:cxnSp>
        <p:nvCxnSpPr>
          <p:cNvPr id="316" name="Google Shape;316;p31"/>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sp>
        <p:nvSpPr>
          <p:cNvPr id="317" name="Google Shape;317;p31"/>
          <p:cNvSpPr/>
          <p:nvPr/>
        </p:nvSpPr>
        <p:spPr>
          <a:xfrm>
            <a:off x="7091623" y="6135908"/>
            <a:ext cx="929700" cy="2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800">
                <a:solidFill>
                  <a:srgbClr val="0F72B5"/>
                </a:solidFill>
                <a:latin typeface="Oxygen"/>
                <a:ea typeface="Oxygen"/>
                <a:cs typeface="Oxygen"/>
                <a:sym typeface="Oxygen"/>
              </a:rPr>
              <a:t>Start Build Iterations</a:t>
            </a:r>
            <a:endParaRPr b="1" sz="800">
              <a:solidFill>
                <a:srgbClr val="0F72B5"/>
              </a:solidFill>
              <a:latin typeface="Oxygen"/>
              <a:ea typeface="Oxygen"/>
              <a:cs typeface="Oxygen"/>
              <a:sym typeface="Oxygen"/>
            </a:endParaRPr>
          </a:p>
        </p:txBody>
      </p:sp>
      <p:cxnSp>
        <p:nvCxnSpPr>
          <p:cNvPr id="318" name="Google Shape;318;p31"/>
          <p:cNvCxnSpPr>
            <a:stCxn id="319" idx="6"/>
            <a:endCxn id="320" idx="2"/>
          </p:cNvCxnSpPr>
          <p:nvPr/>
        </p:nvCxnSpPr>
        <p:spPr>
          <a:xfrm>
            <a:off x="6104045" y="5802614"/>
            <a:ext cx="540000" cy="0"/>
          </a:xfrm>
          <a:prstGeom prst="straightConnector1">
            <a:avLst/>
          </a:prstGeom>
          <a:noFill/>
          <a:ln cap="flat" cmpd="sng" w="28575">
            <a:solidFill>
              <a:srgbClr val="084C6D"/>
            </a:solidFill>
            <a:prstDash val="solid"/>
            <a:round/>
            <a:headEnd len="sm" w="sm" type="none"/>
            <a:tailEnd len="sm" w="sm" type="none"/>
          </a:ln>
        </p:spPr>
      </p:cxnSp>
      <p:sp>
        <p:nvSpPr>
          <p:cNvPr id="321" name="Google Shape;321;p31"/>
          <p:cNvSpPr/>
          <p:nvPr/>
        </p:nvSpPr>
        <p:spPr>
          <a:xfrm>
            <a:off x="10774445" y="5655614"/>
            <a:ext cx="292500" cy="294000"/>
          </a:xfrm>
          <a:prstGeom prst="ellipse">
            <a:avLst/>
          </a:prstGeom>
          <a:solidFill>
            <a:srgbClr val="FFFFFF"/>
          </a:solidFill>
          <a:ln cap="flat" cmpd="sng" w="25400">
            <a:solidFill>
              <a:srgbClr val="F482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320" name="Google Shape;320;p31"/>
          <p:cNvSpPr/>
          <p:nvPr/>
        </p:nvSpPr>
        <p:spPr>
          <a:xfrm>
            <a:off x="6644042" y="5655614"/>
            <a:ext cx="292500" cy="294000"/>
          </a:xfrm>
          <a:prstGeom prst="ellipse">
            <a:avLst/>
          </a:prstGeom>
          <a:solidFill>
            <a:srgbClr val="FFFFFF"/>
          </a:solidFill>
          <a:ln cap="flat" cmpd="sng" w="25400">
            <a:solidFill>
              <a:srgbClr val="095B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319" name="Google Shape;319;p31"/>
          <p:cNvSpPr/>
          <p:nvPr/>
        </p:nvSpPr>
        <p:spPr>
          <a:xfrm>
            <a:off x="5811545" y="5655614"/>
            <a:ext cx="292500" cy="294000"/>
          </a:xfrm>
          <a:prstGeom prst="ellipse">
            <a:avLst/>
          </a:prstGeom>
          <a:solidFill>
            <a:srgbClr val="FFFFFF"/>
          </a:solidFill>
          <a:ln cap="flat" cmpd="sng" w="25400">
            <a:solidFill>
              <a:srgbClr val="084C6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322" name="Google Shape;322;p31"/>
          <p:cNvSpPr/>
          <p:nvPr/>
        </p:nvSpPr>
        <p:spPr>
          <a:xfrm>
            <a:off x="7412403" y="5655614"/>
            <a:ext cx="292500" cy="294000"/>
          </a:xfrm>
          <a:prstGeom prst="ellipse">
            <a:avLst/>
          </a:prstGeom>
          <a:solidFill>
            <a:srgbClr val="FFFFFF"/>
          </a:solidFill>
          <a:ln cap="flat" cmpd="sng" w="25400">
            <a:solidFill>
              <a:srgbClr val="0F72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323" name="Google Shape;323;p31"/>
          <p:cNvSpPr/>
          <p:nvPr/>
        </p:nvSpPr>
        <p:spPr>
          <a:xfrm>
            <a:off x="5492961" y="6135908"/>
            <a:ext cx="929700" cy="2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800">
                <a:solidFill>
                  <a:srgbClr val="084C6D"/>
                </a:solidFill>
                <a:latin typeface="Oxygen"/>
                <a:ea typeface="Oxygen"/>
                <a:cs typeface="Oxygen"/>
                <a:sym typeface="Oxygen"/>
              </a:rPr>
              <a:t>Discovery</a:t>
            </a:r>
            <a:endParaRPr b="1" sz="800">
              <a:solidFill>
                <a:srgbClr val="084C6D"/>
              </a:solidFill>
              <a:latin typeface="Oxygen"/>
              <a:ea typeface="Oxygen"/>
              <a:cs typeface="Oxygen"/>
              <a:sym typeface="Oxygen"/>
            </a:endParaRPr>
          </a:p>
        </p:txBody>
      </p:sp>
      <p:sp>
        <p:nvSpPr>
          <p:cNvPr id="324" name="Google Shape;324;p31"/>
          <p:cNvSpPr/>
          <p:nvPr/>
        </p:nvSpPr>
        <p:spPr>
          <a:xfrm>
            <a:off x="6325452" y="6135908"/>
            <a:ext cx="929700" cy="2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800">
                <a:solidFill>
                  <a:srgbClr val="095B91"/>
                </a:solidFill>
                <a:latin typeface="Oxygen"/>
                <a:ea typeface="Oxygen"/>
                <a:cs typeface="Oxygen"/>
                <a:sym typeface="Oxygen"/>
              </a:rPr>
              <a:t>Proof of Concept</a:t>
            </a:r>
            <a:endParaRPr b="1" sz="800">
              <a:solidFill>
                <a:srgbClr val="095B91"/>
              </a:solidFill>
              <a:latin typeface="Oxygen"/>
              <a:ea typeface="Oxygen"/>
              <a:cs typeface="Oxygen"/>
              <a:sym typeface="Oxygen"/>
            </a:endParaRPr>
          </a:p>
        </p:txBody>
      </p:sp>
      <p:cxnSp>
        <p:nvCxnSpPr>
          <p:cNvPr id="325" name="Google Shape;325;p31"/>
          <p:cNvCxnSpPr>
            <a:stCxn id="320" idx="6"/>
            <a:endCxn id="322" idx="2"/>
          </p:cNvCxnSpPr>
          <p:nvPr/>
        </p:nvCxnSpPr>
        <p:spPr>
          <a:xfrm>
            <a:off x="6936542" y="5802614"/>
            <a:ext cx="475800" cy="0"/>
          </a:xfrm>
          <a:prstGeom prst="straightConnector1">
            <a:avLst/>
          </a:prstGeom>
          <a:noFill/>
          <a:ln cap="flat" cmpd="sng" w="28575">
            <a:solidFill>
              <a:srgbClr val="095B91"/>
            </a:solidFill>
            <a:prstDash val="solid"/>
            <a:round/>
            <a:headEnd len="sm" w="sm" type="none"/>
            <a:tailEnd len="sm" w="sm" type="none"/>
          </a:ln>
        </p:spPr>
      </p:cxnSp>
      <p:cxnSp>
        <p:nvCxnSpPr>
          <p:cNvPr id="326" name="Google Shape;326;p31"/>
          <p:cNvCxnSpPr>
            <a:stCxn id="322" idx="6"/>
          </p:cNvCxnSpPr>
          <p:nvPr/>
        </p:nvCxnSpPr>
        <p:spPr>
          <a:xfrm>
            <a:off x="7704903" y="5802614"/>
            <a:ext cx="489900" cy="900"/>
          </a:xfrm>
          <a:prstGeom prst="straightConnector1">
            <a:avLst/>
          </a:prstGeom>
          <a:noFill/>
          <a:ln cap="flat" cmpd="sng" w="28575">
            <a:solidFill>
              <a:srgbClr val="0F72B5"/>
            </a:solidFill>
            <a:prstDash val="solid"/>
            <a:round/>
            <a:headEnd len="sm" w="sm" type="none"/>
            <a:tailEnd len="sm" w="sm" type="none"/>
          </a:ln>
        </p:spPr>
      </p:cxnSp>
      <p:cxnSp>
        <p:nvCxnSpPr>
          <p:cNvPr id="327" name="Google Shape;327;p31"/>
          <p:cNvCxnSpPr>
            <a:endCxn id="321" idx="2"/>
          </p:cNvCxnSpPr>
          <p:nvPr/>
        </p:nvCxnSpPr>
        <p:spPr>
          <a:xfrm flipH="1" rot="10800000">
            <a:off x="9875345" y="5802614"/>
            <a:ext cx="899100" cy="900"/>
          </a:xfrm>
          <a:prstGeom prst="straightConnector1">
            <a:avLst/>
          </a:prstGeom>
          <a:noFill/>
          <a:ln cap="flat" cmpd="sng" w="28575">
            <a:solidFill>
              <a:srgbClr val="F48262"/>
            </a:solidFill>
            <a:prstDash val="solid"/>
            <a:round/>
            <a:headEnd len="sm" w="sm" type="none"/>
            <a:tailEnd len="sm" w="sm" type="none"/>
          </a:ln>
        </p:spPr>
      </p:cxnSp>
      <p:sp>
        <p:nvSpPr>
          <p:cNvPr id="328" name="Google Shape;328;p31"/>
          <p:cNvSpPr/>
          <p:nvPr/>
        </p:nvSpPr>
        <p:spPr>
          <a:xfrm>
            <a:off x="10586407" y="6135900"/>
            <a:ext cx="668700" cy="2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800">
                <a:solidFill>
                  <a:srgbClr val="F48262"/>
                </a:solidFill>
                <a:latin typeface="Oxygen"/>
                <a:ea typeface="Oxygen"/>
                <a:cs typeface="Oxygen"/>
                <a:sym typeface="Oxygen"/>
              </a:rPr>
              <a:t>Stabilize &amp; Release</a:t>
            </a:r>
            <a:endParaRPr b="1" sz="800">
              <a:solidFill>
                <a:srgbClr val="F48262"/>
              </a:solidFill>
              <a:latin typeface="Oxygen"/>
              <a:ea typeface="Oxygen"/>
              <a:cs typeface="Oxygen"/>
              <a:sym typeface="Oxygen"/>
            </a:endParaRPr>
          </a:p>
        </p:txBody>
      </p:sp>
      <p:sp>
        <p:nvSpPr>
          <p:cNvPr id="329" name="Google Shape;329;p31"/>
          <p:cNvSpPr/>
          <p:nvPr/>
        </p:nvSpPr>
        <p:spPr>
          <a:xfrm>
            <a:off x="11497338" y="5653939"/>
            <a:ext cx="292500" cy="294000"/>
          </a:xfrm>
          <a:prstGeom prst="ellipse">
            <a:avLst/>
          </a:prstGeom>
          <a:solidFill>
            <a:srgbClr val="FFFFFF"/>
          </a:solidFill>
          <a:ln cap="flat" cmpd="sng" w="25400">
            <a:solidFill>
              <a:srgbClr val="F264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cxnSp>
        <p:nvCxnSpPr>
          <p:cNvPr id="330" name="Google Shape;330;p31"/>
          <p:cNvCxnSpPr>
            <a:stCxn id="321" idx="6"/>
            <a:endCxn id="329" idx="2"/>
          </p:cNvCxnSpPr>
          <p:nvPr/>
        </p:nvCxnSpPr>
        <p:spPr>
          <a:xfrm flipH="1" rot="10800000">
            <a:off x="11066945" y="5800814"/>
            <a:ext cx="430500" cy="1800"/>
          </a:xfrm>
          <a:prstGeom prst="straightConnector1">
            <a:avLst/>
          </a:prstGeom>
          <a:noFill/>
          <a:ln cap="flat" cmpd="sng" w="28575">
            <a:solidFill>
              <a:srgbClr val="F2643E"/>
            </a:solidFill>
            <a:prstDash val="solid"/>
            <a:round/>
            <a:headEnd len="sm" w="sm" type="none"/>
            <a:tailEnd len="sm" w="sm" type="none"/>
          </a:ln>
        </p:spPr>
      </p:cxnSp>
      <p:sp>
        <p:nvSpPr>
          <p:cNvPr id="331" name="Google Shape;331;p31"/>
          <p:cNvSpPr/>
          <p:nvPr/>
        </p:nvSpPr>
        <p:spPr>
          <a:xfrm>
            <a:off x="11058900" y="6134225"/>
            <a:ext cx="1169400" cy="2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800">
                <a:solidFill>
                  <a:srgbClr val="F2643E"/>
                </a:solidFill>
                <a:latin typeface="Oxygen"/>
                <a:ea typeface="Oxygen"/>
                <a:cs typeface="Oxygen"/>
                <a:sym typeface="Oxygen"/>
              </a:rPr>
              <a:t>Continuous Improvement</a:t>
            </a:r>
            <a:endParaRPr b="1" sz="800">
              <a:solidFill>
                <a:srgbClr val="F2643E"/>
              </a:solidFill>
              <a:latin typeface="Oxygen"/>
              <a:ea typeface="Oxygen"/>
              <a:cs typeface="Oxygen"/>
              <a:sym typeface="Oxygen"/>
            </a:endParaRPr>
          </a:p>
        </p:txBody>
      </p:sp>
      <p:grpSp>
        <p:nvGrpSpPr>
          <p:cNvPr id="332" name="Google Shape;332;p31"/>
          <p:cNvGrpSpPr/>
          <p:nvPr/>
        </p:nvGrpSpPr>
        <p:grpSpPr>
          <a:xfrm>
            <a:off x="7935310" y="4520411"/>
            <a:ext cx="2562823" cy="2564259"/>
            <a:chOff x="3302520" y="1390821"/>
            <a:chExt cx="2538957" cy="2540379"/>
          </a:xfrm>
        </p:grpSpPr>
        <p:grpSp>
          <p:nvGrpSpPr>
            <p:cNvPr id="333" name="Google Shape;333;p31"/>
            <p:cNvGrpSpPr/>
            <p:nvPr/>
          </p:nvGrpSpPr>
          <p:grpSpPr>
            <a:xfrm>
              <a:off x="3302520" y="1631204"/>
              <a:ext cx="920283" cy="1093813"/>
              <a:chOff x="2879993" y="1511793"/>
              <a:chExt cx="1225900" cy="1457057"/>
            </a:xfrm>
          </p:grpSpPr>
          <p:sp>
            <p:nvSpPr>
              <p:cNvPr id="334" name="Google Shape;334;p31"/>
              <p:cNvSpPr/>
              <p:nvPr/>
            </p:nvSpPr>
            <p:spPr>
              <a:xfrm>
                <a:off x="2879993" y="1511793"/>
                <a:ext cx="1225900" cy="1457057"/>
              </a:xfrm>
              <a:custGeom>
                <a:rect b="b" l="l" r="r" t="t"/>
                <a:pathLst>
                  <a:path extrusionOk="0" h="1547" w="1301">
                    <a:moveTo>
                      <a:pt x="746" y="0"/>
                    </a:moveTo>
                    <a:cubicBezTo>
                      <a:pt x="294" y="326"/>
                      <a:pt x="0" y="857"/>
                      <a:pt x="0" y="1457"/>
                    </a:cubicBezTo>
                    <a:cubicBezTo>
                      <a:pt x="0" y="1487"/>
                      <a:pt x="1" y="1517"/>
                      <a:pt x="2" y="1547"/>
                    </a:cubicBezTo>
                    <a:cubicBezTo>
                      <a:pt x="965" y="1547"/>
                      <a:pt x="965" y="1547"/>
                      <a:pt x="965" y="1547"/>
                    </a:cubicBezTo>
                    <a:cubicBezTo>
                      <a:pt x="962" y="1517"/>
                      <a:pt x="960" y="1487"/>
                      <a:pt x="960" y="1457"/>
                    </a:cubicBezTo>
                    <a:cubicBezTo>
                      <a:pt x="960" y="1180"/>
                      <a:pt x="1094" y="935"/>
                      <a:pt x="1301" y="783"/>
                    </a:cubicBezTo>
                    <a:cubicBezTo>
                      <a:pt x="746" y="0"/>
                      <a:pt x="746" y="0"/>
                      <a:pt x="746" y="0"/>
                    </a:cubicBezTo>
                  </a:path>
                </a:pathLst>
              </a:custGeom>
              <a:solidFill>
                <a:srgbClr val="0F72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rgbClr val="262626"/>
                  </a:solidFill>
                  <a:latin typeface="Century Gothic"/>
                  <a:ea typeface="Century Gothic"/>
                  <a:cs typeface="Century Gothic"/>
                  <a:sym typeface="Century Gothic"/>
                </a:endParaRPr>
              </a:p>
            </p:txBody>
          </p:sp>
          <p:sp>
            <p:nvSpPr>
              <p:cNvPr id="335" name="Google Shape;335;p31"/>
              <p:cNvSpPr txBox="1"/>
              <p:nvPr/>
            </p:nvSpPr>
            <p:spPr>
              <a:xfrm>
                <a:off x="3059644" y="2249274"/>
                <a:ext cx="752400" cy="307800"/>
              </a:xfrm>
              <a:prstGeom prst="rect">
                <a:avLst/>
              </a:prstGeom>
              <a:solidFill>
                <a:srgbClr val="0F72B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Noto Sans Symbols"/>
                  <a:buNone/>
                </a:pPr>
                <a:r>
                  <a:rPr b="1" lang="en" sz="800">
                    <a:solidFill>
                      <a:srgbClr val="FFFFFF"/>
                    </a:solidFill>
                    <a:latin typeface="Century Gothic"/>
                    <a:ea typeface="Century Gothic"/>
                    <a:cs typeface="Century Gothic"/>
                    <a:sym typeface="Century Gothic"/>
                  </a:rPr>
                  <a:t>Design the</a:t>
                </a:r>
                <a:br>
                  <a:rPr b="1" lang="en" sz="800">
                    <a:solidFill>
                      <a:srgbClr val="FFFFFF"/>
                    </a:solidFill>
                    <a:latin typeface="Century Gothic"/>
                    <a:ea typeface="Century Gothic"/>
                    <a:cs typeface="Century Gothic"/>
                    <a:sym typeface="Century Gothic"/>
                  </a:rPr>
                </a:br>
                <a:r>
                  <a:rPr b="1" lang="en" sz="800">
                    <a:solidFill>
                      <a:srgbClr val="FFFFFF"/>
                    </a:solidFill>
                    <a:latin typeface="Century Gothic"/>
                    <a:ea typeface="Century Gothic"/>
                    <a:cs typeface="Century Gothic"/>
                    <a:sym typeface="Century Gothic"/>
                  </a:rPr>
                  <a:t>Feature(s)</a:t>
                </a:r>
                <a:endParaRPr sz="800"/>
              </a:p>
            </p:txBody>
          </p:sp>
        </p:grpSp>
        <p:grpSp>
          <p:nvGrpSpPr>
            <p:cNvPr id="336" name="Google Shape;336;p31"/>
            <p:cNvGrpSpPr/>
            <p:nvPr/>
          </p:nvGrpSpPr>
          <p:grpSpPr>
            <a:xfrm>
              <a:off x="3845871" y="1390821"/>
              <a:ext cx="1268769" cy="782311"/>
              <a:chOff x="3603786" y="1191581"/>
              <a:chExt cx="1690114" cy="1042109"/>
            </a:xfrm>
          </p:grpSpPr>
          <p:sp>
            <p:nvSpPr>
              <p:cNvPr id="337" name="Google Shape;337;p31"/>
              <p:cNvSpPr/>
              <p:nvPr/>
            </p:nvSpPr>
            <p:spPr>
              <a:xfrm>
                <a:off x="3603786" y="1191581"/>
                <a:ext cx="1690114" cy="1042109"/>
              </a:xfrm>
              <a:custGeom>
                <a:rect b="b" l="l" r="r" t="t"/>
                <a:pathLst>
                  <a:path extrusionOk="0" h="1106" w="1794">
                    <a:moveTo>
                      <a:pt x="1027" y="0"/>
                    </a:moveTo>
                    <a:cubicBezTo>
                      <a:pt x="645" y="0"/>
                      <a:pt x="291" y="119"/>
                      <a:pt x="0" y="322"/>
                    </a:cubicBezTo>
                    <a:cubicBezTo>
                      <a:pt x="555" y="1106"/>
                      <a:pt x="555" y="1106"/>
                      <a:pt x="555" y="1106"/>
                    </a:cubicBezTo>
                    <a:cubicBezTo>
                      <a:pt x="690" y="1014"/>
                      <a:pt x="852" y="960"/>
                      <a:pt x="1027" y="960"/>
                    </a:cubicBezTo>
                    <a:cubicBezTo>
                      <a:pt x="1153" y="960"/>
                      <a:pt x="1272" y="988"/>
                      <a:pt x="1378" y="1037"/>
                    </a:cubicBezTo>
                    <a:cubicBezTo>
                      <a:pt x="1794" y="171"/>
                      <a:pt x="1794" y="171"/>
                      <a:pt x="1794" y="171"/>
                    </a:cubicBezTo>
                    <a:cubicBezTo>
                      <a:pt x="1561" y="61"/>
                      <a:pt x="1301" y="0"/>
                      <a:pt x="1027" y="0"/>
                    </a:cubicBezTo>
                  </a:path>
                </a:pathLst>
              </a:custGeom>
              <a:solidFill>
                <a:srgbClr val="095B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rgbClr val="262626"/>
                  </a:solidFill>
                  <a:latin typeface="Century Gothic"/>
                  <a:ea typeface="Century Gothic"/>
                  <a:cs typeface="Century Gothic"/>
                  <a:sym typeface="Century Gothic"/>
                </a:endParaRPr>
              </a:p>
            </p:txBody>
          </p:sp>
          <p:sp>
            <p:nvSpPr>
              <p:cNvPr id="338" name="Google Shape;338;p31"/>
              <p:cNvSpPr txBox="1"/>
              <p:nvPr/>
            </p:nvSpPr>
            <p:spPr>
              <a:xfrm>
                <a:off x="4131461" y="1522722"/>
                <a:ext cx="728100" cy="307800"/>
              </a:xfrm>
              <a:prstGeom prst="rect">
                <a:avLst/>
              </a:prstGeom>
              <a:solidFill>
                <a:srgbClr val="095B9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Noto Sans Symbols"/>
                  <a:buNone/>
                </a:pPr>
                <a:r>
                  <a:rPr b="1" lang="en" sz="800">
                    <a:solidFill>
                      <a:srgbClr val="FFFFFF"/>
                    </a:solidFill>
                    <a:latin typeface="Century Gothic"/>
                    <a:ea typeface="Century Gothic"/>
                    <a:cs typeface="Century Gothic"/>
                    <a:sym typeface="Century Gothic"/>
                  </a:rPr>
                  <a:t>Build the</a:t>
                </a:r>
                <a:br>
                  <a:rPr b="1" lang="en" sz="800">
                    <a:solidFill>
                      <a:srgbClr val="FFFFFF"/>
                    </a:solidFill>
                    <a:latin typeface="Century Gothic"/>
                    <a:ea typeface="Century Gothic"/>
                    <a:cs typeface="Century Gothic"/>
                    <a:sym typeface="Century Gothic"/>
                  </a:rPr>
                </a:br>
                <a:r>
                  <a:rPr b="1" lang="en" sz="800">
                    <a:solidFill>
                      <a:srgbClr val="FFFFFF"/>
                    </a:solidFill>
                    <a:latin typeface="Century Gothic"/>
                    <a:ea typeface="Century Gothic"/>
                    <a:cs typeface="Century Gothic"/>
                    <a:sym typeface="Century Gothic"/>
                  </a:rPr>
                  <a:t>Feature(s)</a:t>
                </a:r>
                <a:endParaRPr sz="800"/>
              </a:p>
            </p:txBody>
          </p:sp>
        </p:grpSp>
        <p:grpSp>
          <p:nvGrpSpPr>
            <p:cNvPr id="339" name="Google Shape;339;p31"/>
            <p:cNvGrpSpPr/>
            <p:nvPr/>
          </p:nvGrpSpPr>
          <p:grpSpPr>
            <a:xfrm>
              <a:off x="4838696" y="1521680"/>
              <a:ext cx="880458" cy="925973"/>
              <a:chOff x="4926318" y="1365898"/>
              <a:chExt cx="1172849" cy="1233480"/>
            </a:xfrm>
          </p:grpSpPr>
          <p:sp>
            <p:nvSpPr>
              <p:cNvPr id="340" name="Google Shape;340;p31"/>
              <p:cNvSpPr/>
              <p:nvPr/>
            </p:nvSpPr>
            <p:spPr>
              <a:xfrm>
                <a:off x="4926318" y="1365898"/>
                <a:ext cx="1172849" cy="1233480"/>
              </a:xfrm>
              <a:custGeom>
                <a:rect b="b" l="l" r="r" t="t"/>
                <a:pathLst>
                  <a:path extrusionOk="0" h="1310" w="1245">
                    <a:moveTo>
                      <a:pt x="415" y="0"/>
                    </a:moveTo>
                    <a:cubicBezTo>
                      <a:pt x="0" y="866"/>
                      <a:pt x="0" y="866"/>
                      <a:pt x="0" y="866"/>
                    </a:cubicBezTo>
                    <a:cubicBezTo>
                      <a:pt x="183" y="958"/>
                      <a:pt x="328" y="1117"/>
                      <a:pt x="403" y="1310"/>
                    </a:cubicBezTo>
                    <a:cubicBezTo>
                      <a:pt x="1008" y="1298"/>
                      <a:pt x="1008" y="1298"/>
                      <a:pt x="1008" y="1298"/>
                    </a:cubicBezTo>
                    <a:cubicBezTo>
                      <a:pt x="1245" y="840"/>
                      <a:pt x="1245" y="840"/>
                      <a:pt x="1245" y="840"/>
                    </a:cubicBezTo>
                    <a:cubicBezTo>
                      <a:pt x="1071" y="475"/>
                      <a:pt x="777" y="178"/>
                      <a:pt x="415" y="0"/>
                    </a:cubicBezTo>
                  </a:path>
                </a:pathLst>
              </a:custGeom>
              <a:solidFill>
                <a:srgbClr val="084C6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rgbClr val="262626"/>
                  </a:solidFill>
                  <a:latin typeface="Century Gothic"/>
                  <a:ea typeface="Century Gothic"/>
                  <a:cs typeface="Century Gothic"/>
                  <a:sym typeface="Century Gothic"/>
                </a:endParaRPr>
              </a:p>
            </p:txBody>
          </p:sp>
          <p:sp>
            <p:nvSpPr>
              <p:cNvPr id="341" name="Google Shape;341;p31"/>
              <p:cNvSpPr txBox="1"/>
              <p:nvPr/>
            </p:nvSpPr>
            <p:spPr>
              <a:xfrm>
                <a:off x="5178863" y="1866601"/>
                <a:ext cx="686100" cy="461700"/>
              </a:xfrm>
              <a:prstGeom prst="rect">
                <a:avLst/>
              </a:prstGeom>
              <a:solidFill>
                <a:srgbClr val="084C6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Noto Sans Symbols"/>
                  <a:buNone/>
                </a:pPr>
                <a:r>
                  <a:rPr b="1" lang="en" sz="800">
                    <a:solidFill>
                      <a:srgbClr val="FFFFFF"/>
                    </a:solidFill>
                    <a:latin typeface="Century Gothic"/>
                    <a:ea typeface="Century Gothic"/>
                    <a:cs typeface="Century Gothic"/>
                    <a:sym typeface="Century Gothic"/>
                  </a:rPr>
                  <a:t>Test and Validate</a:t>
                </a:r>
                <a:endParaRPr sz="800"/>
              </a:p>
            </p:txBody>
          </p:sp>
        </p:grpSp>
        <p:grpSp>
          <p:nvGrpSpPr>
            <p:cNvPr id="342" name="Google Shape;342;p31"/>
            <p:cNvGrpSpPr/>
            <p:nvPr/>
          </p:nvGrpSpPr>
          <p:grpSpPr>
            <a:xfrm>
              <a:off x="5130285" y="2138995"/>
              <a:ext cx="711193" cy="883302"/>
              <a:chOff x="5314740" y="2188217"/>
              <a:chExt cx="947373" cy="1176637"/>
            </a:xfrm>
          </p:grpSpPr>
          <p:sp>
            <p:nvSpPr>
              <p:cNvPr id="343" name="Google Shape;343;p31"/>
              <p:cNvSpPr/>
              <p:nvPr/>
            </p:nvSpPr>
            <p:spPr>
              <a:xfrm>
                <a:off x="5314740" y="2188217"/>
                <a:ext cx="947373" cy="1176637"/>
              </a:xfrm>
              <a:custGeom>
                <a:rect b="b" l="l" r="r" t="t"/>
                <a:pathLst>
                  <a:path extrusionOk="0" h="1251" w="1006">
                    <a:moveTo>
                      <a:pt x="847" y="0"/>
                    </a:moveTo>
                    <a:cubicBezTo>
                      <a:pt x="616" y="445"/>
                      <a:pt x="616" y="445"/>
                      <a:pt x="616" y="445"/>
                    </a:cubicBezTo>
                    <a:cubicBezTo>
                      <a:pt x="0" y="466"/>
                      <a:pt x="0" y="466"/>
                      <a:pt x="0" y="466"/>
                    </a:cubicBezTo>
                    <a:cubicBezTo>
                      <a:pt x="30" y="552"/>
                      <a:pt x="46" y="643"/>
                      <a:pt x="46" y="739"/>
                    </a:cubicBezTo>
                    <a:cubicBezTo>
                      <a:pt x="46" y="823"/>
                      <a:pt x="33" y="905"/>
                      <a:pt x="10" y="981"/>
                    </a:cubicBezTo>
                    <a:cubicBezTo>
                      <a:pt x="932" y="1251"/>
                      <a:pt x="932" y="1251"/>
                      <a:pt x="932" y="1251"/>
                    </a:cubicBezTo>
                    <a:cubicBezTo>
                      <a:pt x="980" y="1089"/>
                      <a:pt x="1006" y="917"/>
                      <a:pt x="1006" y="739"/>
                    </a:cubicBezTo>
                    <a:cubicBezTo>
                      <a:pt x="1006" y="476"/>
                      <a:pt x="949" y="226"/>
                      <a:pt x="847" y="0"/>
                    </a:cubicBezTo>
                  </a:path>
                </a:pathLst>
              </a:custGeom>
              <a:solidFill>
                <a:srgbClr val="F264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rgbClr val="262626"/>
                  </a:solidFill>
                  <a:latin typeface="Century Gothic"/>
                  <a:ea typeface="Century Gothic"/>
                  <a:cs typeface="Century Gothic"/>
                  <a:sym typeface="Century Gothic"/>
                </a:endParaRPr>
              </a:p>
            </p:txBody>
          </p:sp>
          <p:sp>
            <p:nvSpPr>
              <p:cNvPr id="344" name="Google Shape;344;p31"/>
              <p:cNvSpPr txBox="1"/>
              <p:nvPr/>
            </p:nvSpPr>
            <p:spPr>
              <a:xfrm>
                <a:off x="5478912" y="2858667"/>
                <a:ext cx="686100" cy="153900"/>
              </a:xfrm>
              <a:prstGeom prst="rect">
                <a:avLst/>
              </a:prstGeom>
              <a:solidFill>
                <a:srgbClr val="F2643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000"/>
                  <a:buFont typeface="Noto Sans Symbols"/>
                  <a:buNone/>
                </a:pPr>
                <a:r>
                  <a:rPr b="1" lang="en" sz="800">
                    <a:solidFill>
                      <a:srgbClr val="FFFFFF"/>
                    </a:solidFill>
                    <a:latin typeface="Century Gothic"/>
                    <a:ea typeface="Century Gothic"/>
                    <a:cs typeface="Century Gothic"/>
                    <a:sym typeface="Century Gothic"/>
                  </a:rPr>
                  <a:t>Approved</a:t>
                </a:r>
                <a:endParaRPr sz="800"/>
              </a:p>
            </p:txBody>
          </p:sp>
        </p:grpSp>
        <p:grpSp>
          <p:nvGrpSpPr>
            <p:cNvPr id="345" name="Google Shape;345;p31"/>
            <p:cNvGrpSpPr/>
            <p:nvPr/>
          </p:nvGrpSpPr>
          <p:grpSpPr>
            <a:xfrm>
              <a:off x="3992377" y="3148889"/>
              <a:ext cx="1305749" cy="782311"/>
              <a:chOff x="3798944" y="3533486"/>
              <a:chExt cx="1739375" cy="1042109"/>
            </a:xfrm>
          </p:grpSpPr>
          <p:sp>
            <p:nvSpPr>
              <p:cNvPr id="346" name="Google Shape;346;p31"/>
              <p:cNvSpPr/>
              <p:nvPr/>
            </p:nvSpPr>
            <p:spPr>
              <a:xfrm>
                <a:off x="3798944" y="3533486"/>
                <a:ext cx="1739375" cy="1042109"/>
              </a:xfrm>
              <a:custGeom>
                <a:rect b="b" l="l" r="r" t="t"/>
                <a:pathLst>
                  <a:path extrusionOk="0" h="1106" w="1847">
                    <a:moveTo>
                      <a:pt x="1292" y="0"/>
                    </a:moveTo>
                    <a:cubicBezTo>
                      <a:pt x="1158" y="92"/>
                      <a:pt x="995" y="146"/>
                      <a:pt x="820" y="146"/>
                    </a:cubicBezTo>
                    <a:cubicBezTo>
                      <a:pt x="717" y="146"/>
                      <a:pt x="618" y="127"/>
                      <a:pt x="527" y="93"/>
                    </a:cubicBezTo>
                    <a:cubicBezTo>
                      <a:pt x="0" y="374"/>
                      <a:pt x="0" y="374"/>
                      <a:pt x="0" y="374"/>
                    </a:cubicBezTo>
                    <a:cubicBezTo>
                      <a:pt x="0" y="908"/>
                      <a:pt x="0" y="908"/>
                      <a:pt x="0" y="908"/>
                    </a:cubicBezTo>
                    <a:cubicBezTo>
                      <a:pt x="246" y="1035"/>
                      <a:pt x="525" y="1106"/>
                      <a:pt x="820" y="1106"/>
                    </a:cubicBezTo>
                    <a:cubicBezTo>
                      <a:pt x="1202" y="1106"/>
                      <a:pt x="1556" y="987"/>
                      <a:pt x="1847" y="783"/>
                    </a:cubicBezTo>
                    <a:cubicBezTo>
                      <a:pt x="1292" y="0"/>
                      <a:pt x="1292" y="0"/>
                      <a:pt x="1292" y="0"/>
                    </a:cubicBezTo>
                  </a:path>
                </a:pathLst>
              </a:custGeom>
              <a:solidFill>
                <a:srgbClr val="F482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rgbClr val="262626"/>
                  </a:solidFill>
                  <a:latin typeface="Century Gothic"/>
                  <a:ea typeface="Century Gothic"/>
                  <a:cs typeface="Century Gothic"/>
                  <a:sym typeface="Century Gothic"/>
                </a:endParaRPr>
              </a:p>
            </p:txBody>
          </p:sp>
          <p:sp>
            <p:nvSpPr>
              <p:cNvPr id="347" name="Google Shape;347;p31"/>
              <p:cNvSpPr txBox="1"/>
              <p:nvPr/>
            </p:nvSpPr>
            <p:spPr>
              <a:xfrm>
                <a:off x="4127987" y="3901996"/>
                <a:ext cx="1025700" cy="461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Noto Sans Symbols"/>
                  <a:buNone/>
                </a:pPr>
                <a:r>
                  <a:rPr b="1" lang="en" sz="800">
                    <a:solidFill>
                      <a:srgbClr val="FFFFFF"/>
                    </a:solidFill>
                    <a:latin typeface="Century Gothic"/>
                    <a:ea typeface="Century Gothic"/>
                    <a:cs typeface="Century Gothic"/>
                    <a:sym typeface="Century Gothic"/>
                  </a:rPr>
                  <a:t>Adjust &amp; Iterate</a:t>
                </a:r>
                <a:endParaRPr sz="800"/>
              </a:p>
            </p:txBody>
          </p:sp>
        </p:grpSp>
        <p:grpSp>
          <p:nvGrpSpPr>
            <p:cNvPr id="348" name="Google Shape;348;p31"/>
            <p:cNvGrpSpPr/>
            <p:nvPr/>
          </p:nvGrpSpPr>
          <p:grpSpPr>
            <a:xfrm>
              <a:off x="3305365" y="2744932"/>
              <a:ext cx="1035496" cy="1035496"/>
              <a:chOff x="2883783" y="2995379"/>
              <a:chExt cx="1379374" cy="1379374"/>
            </a:xfrm>
          </p:grpSpPr>
          <p:sp>
            <p:nvSpPr>
              <p:cNvPr id="349" name="Google Shape;349;p31"/>
              <p:cNvSpPr/>
              <p:nvPr/>
            </p:nvSpPr>
            <p:spPr>
              <a:xfrm>
                <a:off x="2883783" y="2995379"/>
                <a:ext cx="1379374" cy="1379374"/>
              </a:xfrm>
              <a:custGeom>
                <a:rect b="b" l="l" r="r" t="t"/>
                <a:pathLst>
                  <a:path extrusionOk="0" h="1466" w="1465">
                    <a:moveTo>
                      <a:pt x="964" y="0"/>
                    </a:moveTo>
                    <a:cubicBezTo>
                      <a:pt x="0" y="0"/>
                      <a:pt x="0" y="0"/>
                      <a:pt x="0" y="0"/>
                    </a:cubicBezTo>
                    <a:cubicBezTo>
                      <a:pt x="41" y="635"/>
                      <a:pt x="412" y="1180"/>
                      <a:pt x="944" y="1466"/>
                    </a:cubicBezTo>
                    <a:cubicBezTo>
                      <a:pt x="944" y="926"/>
                      <a:pt x="944" y="926"/>
                      <a:pt x="944" y="926"/>
                    </a:cubicBezTo>
                    <a:cubicBezTo>
                      <a:pt x="1465" y="652"/>
                      <a:pt x="1465" y="652"/>
                      <a:pt x="1465" y="652"/>
                    </a:cubicBezTo>
                    <a:cubicBezTo>
                      <a:pt x="1201" y="539"/>
                      <a:pt x="1006" y="294"/>
                      <a:pt x="964" y="0"/>
                    </a:cubicBezTo>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rgbClr val="262626"/>
                  </a:solidFill>
                  <a:latin typeface="Century Gothic"/>
                  <a:ea typeface="Century Gothic"/>
                  <a:cs typeface="Century Gothic"/>
                  <a:sym typeface="Century Gothic"/>
                </a:endParaRPr>
              </a:p>
            </p:txBody>
          </p:sp>
          <p:sp>
            <p:nvSpPr>
              <p:cNvPr id="350" name="Google Shape;350;p31"/>
              <p:cNvSpPr txBox="1"/>
              <p:nvPr/>
            </p:nvSpPr>
            <p:spPr>
              <a:xfrm>
                <a:off x="3039554" y="3281812"/>
                <a:ext cx="976200" cy="307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Noto Sans Symbols"/>
                  <a:buNone/>
                </a:pPr>
                <a:r>
                  <a:rPr b="1" lang="en" sz="800">
                    <a:solidFill>
                      <a:srgbClr val="FFFFFF"/>
                    </a:solidFill>
                    <a:latin typeface="Century Gothic"/>
                    <a:ea typeface="Century Gothic"/>
                    <a:cs typeface="Century Gothic"/>
                    <a:sym typeface="Century Gothic"/>
                  </a:rPr>
                  <a:t>Collect &amp; Refine</a:t>
                </a:r>
                <a:br>
                  <a:rPr b="1" lang="en" sz="800">
                    <a:solidFill>
                      <a:srgbClr val="FFFFFF"/>
                    </a:solidFill>
                    <a:latin typeface="Century Gothic"/>
                    <a:ea typeface="Century Gothic"/>
                    <a:cs typeface="Century Gothic"/>
                    <a:sym typeface="Century Gothic"/>
                  </a:rPr>
                </a:br>
                <a:r>
                  <a:rPr b="1" lang="en" sz="800">
                    <a:solidFill>
                      <a:srgbClr val="FFFFFF"/>
                    </a:solidFill>
                    <a:latin typeface="Century Gothic"/>
                    <a:ea typeface="Century Gothic"/>
                    <a:cs typeface="Century Gothic"/>
                    <a:sym typeface="Century Gothic"/>
                  </a:rPr>
                  <a:t>Requirements</a:t>
                </a:r>
                <a:endParaRPr sz="800"/>
              </a:p>
            </p:txBody>
          </p:sp>
        </p:grpSp>
        <p:grpSp>
          <p:nvGrpSpPr>
            <p:cNvPr id="351" name="Google Shape;351;p31"/>
            <p:cNvGrpSpPr/>
            <p:nvPr/>
          </p:nvGrpSpPr>
          <p:grpSpPr>
            <a:xfrm>
              <a:off x="4922616" y="2851610"/>
              <a:ext cx="860543" cy="839207"/>
              <a:chOff x="5038107" y="3137484"/>
              <a:chExt cx="1146320" cy="1117899"/>
            </a:xfrm>
          </p:grpSpPr>
          <p:sp>
            <p:nvSpPr>
              <p:cNvPr id="352" name="Google Shape;352;p31"/>
              <p:cNvSpPr/>
              <p:nvPr/>
            </p:nvSpPr>
            <p:spPr>
              <a:xfrm>
                <a:off x="5038107" y="3137484"/>
                <a:ext cx="1146320" cy="1117899"/>
              </a:xfrm>
              <a:custGeom>
                <a:rect b="b" l="l" r="r" t="t"/>
                <a:pathLst>
                  <a:path extrusionOk="0" h="1188" w="1219">
                    <a:moveTo>
                      <a:pt x="297" y="0"/>
                    </a:moveTo>
                    <a:cubicBezTo>
                      <a:pt x="241" y="164"/>
                      <a:pt x="136" y="304"/>
                      <a:pt x="0" y="405"/>
                    </a:cubicBezTo>
                    <a:cubicBezTo>
                      <a:pt x="555" y="1188"/>
                      <a:pt x="555" y="1188"/>
                      <a:pt x="555" y="1188"/>
                    </a:cubicBezTo>
                    <a:cubicBezTo>
                      <a:pt x="865" y="964"/>
                      <a:pt x="1101" y="643"/>
                      <a:pt x="1219" y="270"/>
                    </a:cubicBezTo>
                    <a:cubicBezTo>
                      <a:pt x="297" y="0"/>
                      <a:pt x="297" y="0"/>
                      <a:pt x="297" y="0"/>
                    </a:cubicBezTo>
                  </a:path>
                </a:pathLst>
              </a:custGeom>
              <a:solidFill>
                <a:srgbClr val="EF48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rgbClr val="262626"/>
                  </a:solidFill>
                  <a:latin typeface="Century Gothic"/>
                  <a:ea typeface="Century Gothic"/>
                  <a:cs typeface="Century Gothic"/>
                  <a:sym typeface="Century Gothic"/>
                </a:endParaRPr>
              </a:p>
            </p:txBody>
          </p:sp>
          <p:sp>
            <p:nvSpPr>
              <p:cNvPr id="353" name="Google Shape;353;p31"/>
              <p:cNvSpPr txBox="1"/>
              <p:nvPr/>
            </p:nvSpPr>
            <p:spPr>
              <a:xfrm>
                <a:off x="5245538" y="3525204"/>
                <a:ext cx="686100" cy="153900"/>
              </a:xfrm>
              <a:prstGeom prst="rect">
                <a:avLst/>
              </a:prstGeom>
              <a:solidFill>
                <a:srgbClr val="EF482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Noto Sans Symbols"/>
                  <a:buNone/>
                </a:pPr>
                <a:r>
                  <a:rPr b="1" lang="en" sz="800">
                    <a:solidFill>
                      <a:srgbClr val="FFFFFF"/>
                    </a:solidFill>
                    <a:latin typeface="Century Gothic"/>
                    <a:ea typeface="Century Gothic"/>
                    <a:cs typeface="Century Gothic"/>
                    <a:sym typeface="Century Gothic"/>
                  </a:rPr>
                  <a:t>Not Approved</a:t>
                </a:r>
                <a:endParaRPr sz="800"/>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7" name="Shape 357"/>
        <p:cNvGrpSpPr/>
        <p:nvPr/>
      </p:nvGrpSpPr>
      <p:grpSpPr>
        <a:xfrm>
          <a:off x="0" y="0"/>
          <a:ext cx="0" cy="0"/>
          <a:chOff x="0" y="0"/>
          <a:chExt cx="0" cy="0"/>
        </a:xfrm>
      </p:grpSpPr>
      <p:pic>
        <p:nvPicPr>
          <p:cNvPr id="358" name="Google Shape;358;p32"/>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359" name="Google Shape;359;p32"/>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2"/>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18</a:t>
            </a:r>
            <a:endParaRPr b="1" sz="2400">
              <a:solidFill>
                <a:srgbClr val="FFFFFF"/>
              </a:solidFill>
              <a:latin typeface="Oxygen"/>
              <a:ea typeface="Oxygen"/>
              <a:cs typeface="Oxygen"/>
              <a:sym typeface="Oxygen"/>
            </a:endParaRPr>
          </a:p>
        </p:txBody>
      </p:sp>
      <p:sp>
        <p:nvSpPr>
          <p:cNvPr id="361" name="Google Shape;361;p32"/>
          <p:cNvSpPr txBox="1"/>
          <p:nvPr>
            <p:ph type="title"/>
          </p:nvPr>
        </p:nvSpPr>
        <p:spPr>
          <a:xfrm>
            <a:off x="685800" y="1423125"/>
            <a:ext cx="9299700" cy="2463000"/>
          </a:xfrm>
          <a:prstGeom prst="rect">
            <a:avLst/>
          </a:prstGeom>
        </p:spPr>
        <p:txBody>
          <a:bodyPr anchorCtr="0" anchor="b" bIns="131375" lIns="131375" spcFirstLastPara="1" rIns="131375" wrap="square" tIns="131375">
            <a:noAutofit/>
          </a:bodyPr>
          <a:lstStyle/>
          <a:p>
            <a:pPr indent="0" lvl="0" marL="0" rtl="0" algn="l">
              <a:spcBef>
                <a:spcPts val="0"/>
              </a:spcBef>
              <a:spcAft>
                <a:spcPts val="0"/>
              </a:spcAft>
              <a:buNone/>
            </a:pPr>
            <a:r>
              <a:rPr b="1" lang="en" sz="6000">
                <a:solidFill>
                  <a:srgbClr val="F3643E"/>
                </a:solidFill>
                <a:latin typeface="Oxygen"/>
                <a:ea typeface="Oxygen"/>
                <a:cs typeface="Oxygen"/>
                <a:sym typeface="Oxygen"/>
              </a:rPr>
              <a:t>What Will It Take</a:t>
            </a:r>
            <a:endParaRPr b="1" sz="6000">
              <a:solidFill>
                <a:srgbClr val="F3643E"/>
              </a:solidFill>
              <a:latin typeface="Oxygen"/>
              <a:ea typeface="Oxygen"/>
              <a:cs typeface="Oxygen"/>
              <a:sym typeface="Oxygen"/>
            </a:endParaRPr>
          </a:p>
          <a:p>
            <a:pPr indent="457200" lvl="0" marL="0" rtl="0" algn="l">
              <a:spcBef>
                <a:spcPts val="0"/>
              </a:spcBef>
              <a:spcAft>
                <a:spcPts val="0"/>
              </a:spcAft>
              <a:buNone/>
            </a:pPr>
            <a:r>
              <a:rPr b="1" lang="en" sz="3000">
                <a:solidFill>
                  <a:srgbClr val="555555"/>
                </a:solidFill>
                <a:latin typeface="Oxygen"/>
                <a:ea typeface="Oxygen"/>
                <a:cs typeface="Oxygen"/>
                <a:sym typeface="Oxygen"/>
              </a:rPr>
              <a:t>Implementation &amp; Investment </a:t>
            </a:r>
            <a:endParaRPr b="1" sz="3000">
              <a:solidFill>
                <a:srgbClr val="555555"/>
              </a:solidFill>
              <a:latin typeface="Oxygen"/>
              <a:ea typeface="Oxygen"/>
              <a:cs typeface="Oxygen"/>
              <a:sym typeface="Oxygen"/>
            </a:endParaRPr>
          </a:p>
        </p:txBody>
      </p:sp>
      <p:cxnSp>
        <p:nvCxnSpPr>
          <p:cNvPr id="362" name="Google Shape;362;p32"/>
          <p:cNvCxnSpPr/>
          <p:nvPr/>
        </p:nvCxnSpPr>
        <p:spPr>
          <a:xfrm>
            <a:off x="685800" y="3872925"/>
            <a:ext cx="9180000" cy="0"/>
          </a:xfrm>
          <a:prstGeom prst="straightConnector1">
            <a:avLst/>
          </a:prstGeom>
          <a:noFill/>
          <a:ln cap="flat" cmpd="sng" w="19050">
            <a:solidFill>
              <a:srgbClr val="F3643E"/>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6" name="Shape 366"/>
        <p:cNvGrpSpPr/>
        <p:nvPr/>
      </p:nvGrpSpPr>
      <p:grpSpPr>
        <a:xfrm>
          <a:off x="0" y="0"/>
          <a:ext cx="0" cy="0"/>
          <a:chOff x="0" y="0"/>
          <a:chExt cx="0" cy="0"/>
        </a:xfrm>
      </p:grpSpPr>
      <p:sp>
        <p:nvSpPr>
          <p:cNvPr id="367" name="Google Shape;367;p33"/>
          <p:cNvSpPr txBox="1"/>
          <p:nvPr>
            <p:ph idx="1" type="body"/>
          </p:nvPr>
        </p:nvSpPr>
        <p:spPr>
          <a:xfrm>
            <a:off x="685801" y="1464075"/>
            <a:ext cx="10975200" cy="7587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None/>
            </a:pPr>
            <a:r>
              <a:rPr lang="en" sz="1400">
                <a:solidFill>
                  <a:srgbClr val="555555"/>
                </a:solidFill>
                <a:latin typeface="Helvetica Neue Light"/>
                <a:ea typeface="Helvetica Neue Light"/>
                <a:cs typeface="Helvetica Neue Light"/>
                <a:sym typeface="Helvetica Neue Light"/>
              </a:rPr>
              <a:t>The digital roadmap serves as a timeline for upcoming and future work. The identified deadlines called out in Phase 1 will ensure that I-ology can meet a December 14th launch </a:t>
            </a:r>
            <a:r>
              <a:rPr lang="en" sz="1400">
                <a:solidFill>
                  <a:srgbClr val="555555"/>
                </a:solidFill>
                <a:latin typeface="Helvetica Neue Light"/>
                <a:ea typeface="Helvetica Neue Light"/>
                <a:cs typeface="Helvetica Neue Light"/>
                <a:sym typeface="Helvetica Neue Light"/>
              </a:rPr>
              <a:t>date</a:t>
            </a:r>
            <a:r>
              <a:rPr lang="en" sz="1400">
                <a:solidFill>
                  <a:srgbClr val="555555"/>
                </a:solidFill>
                <a:latin typeface="Helvetica Neue Light"/>
                <a:ea typeface="Helvetica Neue Light"/>
                <a:cs typeface="Helvetica Neue Light"/>
                <a:sym typeface="Helvetica Neue Light"/>
              </a:rPr>
              <a:t>.</a:t>
            </a:r>
            <a:endParaRPr sz="14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555555"/>
              </a:solidFill>
              <a:latin typeface="Helvetica Neue Light"/>
              <a:ea typeface="Helvetica Neue Light"/>
              <a:cs typeface="Helvetica Neue Light"/>
              <a:sym typeface="Helvetica Neue Light"/>
            </a:endParaRPr>
          </a:p>
        </p:txBody>
      </p:sp>
      <p:sp>
        <p:nvSpPr>
          <p:cNvPr id="368" name="Google Shape;368;p33"/>
          <p:cNvSpPr txBox="1"/>
          <p:nvPr/>
        </p:nvSpPr>
        <p:spPr>
          <a:xfrm>
            <a:off x="685801"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An Accelerated Implementation Plan</a:t>
            </a:r>
            <a:endParaRPr b="1" sz="2400">
              <a:solidFill>
                <a:schemeClr val="dk1"/>
              </a:solidFill>
              <a:latin typeface="Oxygen"/>
              <a:ea typeface="Oxygen"/>
              <a:cs typeface="Oxygen"/>
              <a:sym typeface="Oxygen"/>
            </a:endParaRPr>
          </a:p>
        </p:txBody>
      </p:sp>
      <p:cxnSp>
        <p:nvCxnSpPr>
          <p:cNvPr id="369" name="Google Shape;369;p33"/>
          <p:cNvCxnSpPr/>
          <p:nvPr/>
        </p:nvCxnSpPr>
        <p:spPr>
          <a:xfrm>
            <a:off x="685801" y="1229750"/>
            <a:ext cx="7295100" cy="0"/>
          </a:xfrm>
          <a:prstGeom prst="straightConnector1">
            <a:avLst/>
          </a:prstGeom>
          <a:noFill/>
          <a:ln cap="flat" cmpd="sng" w="19050">
            <a:solidFill>
              <a:srgbClr val="F3643E"/>
            </a:solidFill>
            <a:prstDash val="solid"/>
            <a:round/>
            <a:headEnd len="med" w="med" type="none"/>
            <a:tailEnd len="med" w="med" type="none"/>
          </a:ln>
        </p:spPr>
      </p:cxnSp>
      <p:sp>
        <p:nvSpPr>
          <p:cNvPr id="370" name="Google Shape;370;p33"/>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3"/>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19</a:t>
            </a:r>
            <a:endParaRPr b="1" sz="2400">
              <a:solidFill>
                <a:srgbClr val="FFFFFF"/>
              </a:solidFill>
              <a:latin typeface="Oxygen"/>
              <a:ea typeface="Oxygen"/>
              <a:cs typeface="Oxygen"/>
              <a:sym typeface="Oxygen"/>
            </a:endParaRPr>
          </a:p>
        </p:txBody>
      </p:sp>
      <p:pic>
        <p:nvPicPr>
          <p:cNvPr id="372" name="Google Shape;372;p33"/>
          <p:cNvPicPr preferRelativeResize="0"/>
          <p:nvPr/>
        </p:nvPicPr>
        <p:blipFill>
          <a:blip r:embed="rId4">
            <a:alphaModFix/>
          </a:blip>
          <a:stretch>
            <a:fillRect/>
          </a:stretch>
        </p:blipFill>
        <p:spPr>
          <a:xfrm>
            <a:off x="468875" y="7084856"/>
            <a:ext cx="1275875" cy="459320"/>
          </a:xfrm>
          <a:prstGeom prst="rect">
            <a:avLst/>
          </a:prstGeom>
          <a:noFill/>
          <a:ln>
            <a:noFill/>
          </a:ln>
        </p:spPr>
      </p:pic>
      <p:grpSp>
        <p:nvGrpSpPr>
          <p:cNvPr id="373" name="Google Shape;373;p33"/>
          <p:cNvGrpSpPr/>
          <p:nvPr/>
        </p:nvGrpSpPr>
        <p:grpSpPr>
          <a:xfrm>
            <a:off x="698587" y="2377414"/>
            <a:ext cx="4798267" cy="228587"/>
            <a:chOff x="6553201" y="1733550"/>
            <a:chExt cx="2057400" cy="284100"/>
          </a:xfrm>
        </p:grpSpPr>
        <p:sp>
          <p:nvSpPr>
            <p:cNvPr id="374" name="Google Shape;374;p33"/>
            <p:cNvSpPr/>
            <p:nvPr/>
          </p:nvSpPr>
          <p:spPr>
            <a:xfrm>
              <a:off x="6553201" y="1733550"/>
              <a:ext cx="685800" cy="284100"/>
            </a:xfrm>
            <a:prstGeom prst="rect">
              <a:avLst/>
            </a:prstGeom>
            <a:solidFill>
              <a:srgbClr val="F2F2F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555555"/>
                  </a:solidFill>
                  <a:latin typeface="Helvetica Neue Light"/>
                  <a:ea typeface="Helvetica Neue Light"/>
                  <a:cs typeface="Helvetica Neue Light"/>
                  <a:sym typeface="Helvetica Neue Light"/>
                </a:rPr>
                <a:t>OCT</a:t>
              </a:r>
              <a:endParaRPr>
                <a:solidFill>
                  <a:srgbClr val="555555"/>
                </a:solidFill>
                <a:latin typeface="Helvetica Neue Light"/>
                <a:ea typeface="Helvetica Neue Light"/>
                <a:cs typeface="Helvetica Neue Light"/>
                <a:sym typeface="Helvetica Neue Light"/>
              </a:endParaRPr>
            </a:p>
          </p:txBody>
        </p:sp>
        <p:sp>
          <p:nvSpPr>
            <p:cNvPr id="375" name="Google Shape;375;p33"/>
            <p:cNvSpPr/>
            <p:nvPr/>
          </p:nvSpPr>
          <p:spPr>
            <a:xfrm>
              <a:off x="7239001" y="1733550"/>
              <a:ext cx="685800" cy="284100"/>
            </a:xfrm>
            <a:prstGeom prst="rect">
              <a:avLst/>
            </a:prstGeom>
            <a:solidFill>
              <a:srgbClr val="F2F2F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555555"/>
                  </a:solidFill>
                  <a:latin typeface="Helvetica Neue Light"/>
                  <a:ea typeface="Helvetica Neue Light"/>
                  <a:cs typeface="Helvetica Neue Light"/>
                  <a:sym typeface="Helvetica Neue Light"/>
                </a:rPr>
                <a:t>NOV</a:t>
              </a:r>
              <a:endParaRPr>
                <a:solidFill>
                  <a:srgbClr val="555555"/>
                </a:solidFill>
                <a:latin typeface="Helvetica Neue Light"/>
                <a:ea typeface="Helvetica Neue Light"/>
                <a:cs typeface="Helvetica Neue Light"/>
                <a:sym typeface="Helvetica Neue Light"/>
              </a:endParaRPr>
            </a:p>
          </p:txBody>
        </p:sp>
        <p:sp>
          <p:nvSpPr>
            <p:cNvPr id="376" name="Google Shape;376;p33"/>
            <p:cNvSpPr/>
            <p:nvPr/>
          </p:nvSpPr>
          <p:spPr>
            <a:xfrm>
              <a:off x="7924801" y="1733550"/>
              <a:ext cx="685800" cy="284100"/>
            </a:xfrm>
            <a:prstGeom prst="rect">
              <a:avLst/>
            </a:prstGeom>
            <a:solidFill>
              <a:srgbClr val="F2F2F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555555"/>
                  </a:solidFill>
                  <a:latin typeface="Helvetica Neue Light"/>
                  <a:ea typeface="Helvetica Neue Light"/>
                  <a:cs typeface="Helvetica Neue Light"/>
                  <a:sym typeface="Helvetica Neue Light"/>
                </a:rPr>
                <a:t>DEC</a:t>
              </a:r>
              <a:endParaRPr>
                <a:solidFill>
                  <a:srgbClr val="555555"/>
                </a:solidFill>
                <a:latin typeface="Helvetica Neue Light"/>
                <a:ea typeface="Helvetica Neue Light"/>
                <a:cs typeface="Helvetica Neue Light"/>
                <a:sym typeface="Helvetica Neue Light"/>
              </a:endParaRPr>
            </a:p>
          </p:txBody>
        </p:sp>
      </p:grpSp>
      <p:grpSp>
        <p:nvGrpSpPr>
          <p:cNvPr id="377" name="Google Shape;377;p33"/>
          <p:cNvGrpSpPr/>
          <p:nvPr/>
        </p:nvGrpSpPr>
        <p:grpSpPr>
          <a:xfrm>
            <a:off x="5507927" y="2377412"/>
            <a:ext cx="4212732" cy="228587"/>
            <a:chOff x="381001" y="1733550"/>
            <a:chExt cx="8229600" cy="284100"/>
          </a:xfrm>
        </p:grpSpPr>
        <p:sp>
          <p:nvSpPr>
            <p:cNvPr id="378" name="Google Shape;378;p33"/>
            <p:cNvSpPr/>
            <p:nvPr/>
          </p:nvSpPr>
          <p:spPr>
            <a:xfrm>
              <a:off x="3810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JAN</a:t>
              </a:r>
              <a:endParaRPr>
                <a:solidFill>
                  <a:srgbClr val="FFFFFF"/>
                </a:solidFill>
                <a:latin typeface="Helvetica Neue Light"/>
                <a:ea typeface="Helvetica Neue Light"/>
                <a:cs typeface="Helvetica Neue Light"/>
                <a:sym typeface="Helvetica Neue Light"/>
              </a:endParaRPr>
            </a:p>
          </p:txBody>
        </p:sp>
        <p:sp>
          <p:nvSpPr>
            <p:cNvPr id="379" name="Google Shape;379;p33"/>
            <p:cNvSpPr/>
            <p:nvPr/>
          </p:nvSpPr>
          <p:spPr>
            <a:xfrm>
              <a:off x="10668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FEB</a:t>
              </a:r>
              <a:endParaRPr>
                <a:solidFill>
                  <a:srgbClr val="FFFFFF"/>
                </a:solidFill>
                <a:latin typeface="Helvetica Neue Light"/>
                <a:ea typeface="Helvetica Neue Light"/>
                <a:cs typeface="Helvetica Neue Light"/>
                <a:sym typeface="Helvetica Neue Light"/>
              </a:endParaRPr>
            </a:p>
          </p:txBody>
        </p:sp>
        <p:sp>
          <p:nvSpPr>
            <p:cNvPr id="380" name="Google Shape;380;p33"/>
            <p:cNvSpPr/>
            <p:nvPr/>
          </p:nvSpPr>
          <p:spPr>
            <a:xfrm>
              <a:off x="17526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MAR</a:t>
              </a:r>
              <a:endParaRPr>
                <a:solidFill>
                  <a:srgbClr val="FFFFFF"/>
                </a:solidFill>
                <a:latin typeface="Helvetica Neue Light"/>
                <a:ea typeface="Helvetica Neue Light"/>
                <a:cs typeface="Helvetica Neue Light"/>
                <a:sym typeface="Helvetica Neue Light"/>
              </a:endParaRPr>
            </a:p>
          </p:txBody>
        </p:sp>
        <p:sp>
          <p:nvSpPr>
            <p:cNvPr id="381" name="Google Shape;381;p33"/>
            <p:cNvSpPr/>
            <p:nvPr/>
          </p:nvSpPr>
          <p:spPr>
            <a:xfrm>
              <a:off x="24384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MAY</a:t>
              </a:r>
              <a:endParaRPr>
                <a:solidFill>
                  <a:srgbClr val="FFFFFF"/>
                </a:solidFill>
                <a:latin typeface="Helvetica Neue Light"/>
                <a:ea typeface="Helvetica Neue Light"/>
                <a:cs typeface="Helvetica Neue Light"/>
                <a:sym typeface="Helvetica Neue Light"/>
              </a:endParaRPr>
            </a:p>
          </p:txBody>
        </p:sp>
        <p:sp>
          <p:nvSpPr>
            <p:cNvPr id="382" name="Google Shape;382;p33"/>
            <p:cNvSpPr/>
            <p:nvPr/>
          </p:nvSpPr>
          <p:spPr>
            <a:xfrm>
              <a:off x="38100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JUN</a:t>
              </a:r>
              <a:endParaRPr>
                <a:solidFill>
                  <a:srgbClr val="FFFFFF"/>
                </a:solidFill>
                <a:latin typeface="Helvetica Neue Light"/>
                <a:ea typeface="Helvetica Neue Light"/>
                <a:cs typeface="Helvetica Neue Light"/>
                <a:sym typeface="Helvetica Neue Light"/>
              </a:endParaRPr>
            </a:p>
          </p:txBody>
        </p:sp>
        <p:sp>
          <p:nvSpPr>
            <p:cNvPr id="383" name="Google Shape;383;p33"/>
            <p:cNvSpPr/>
            <p:nvPr/>
          </p:nvSpPr>
          <p:spPr>
            <a:xfrm>
              <a:off x="44958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JUL</a:t>
              </a:r>
              <a:endParaRPr>
                <a:solidFill>
                  <a:srgbClr val="FFFFFF"/>
                </a:solidFill>
                <a:latin typeface="Helvetica Neue Light"/>
                <a:ea typeface="Helvetica Neue Light"/>
                <a:cs typeface="Helvetica Neue Light"/>
                <a:sym typeface="Helvetica Neue Light"/>
              </a:endParaRPr>
            </a:p>
          </p:txBody>
        </p:sp>
        <p:sp>
          <p:nvSpPr>
            <p:cNvPr id="384" name="Google Shape;384;p33"/>
            <p:cNvSpPr/>
            <p:nvPr/>
          </p:nvSpPr>
          <p:spPr>
            <a:xfrm>
              <a:off x="51816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AUG</a:t>
              </a:r>
              <a:endParaRPr>
                <a:solidFill>
                  <a:srgbClr val="FFFFFF"/>
                </a:solidFill>
                <a:latin typeface="Helvetica Neue Light"/>
                <a:ea typeface="Helvetica Neue Light"/>
                <a:cs typeface="Helvetica Neue Light"/>
                <a:sym typeface="Helvetica Neue Light"/>
              </a:endParaRPr>
            </a:p>
          </p:txBody>
        </p:sp>
        <p:sp>
          <p:nvSpPr>
            <p:cNvPr id="385" name="Google Shape;385;p33"/>
            <p:cNvSpPr/>
            <p:nvPr/>
          </p:nvSpPr>
          <p:spPr>
            <a:xfrm>
              <a:off x="58674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SEP</a:t>
              </a:r>
              <a:endParaRPr>
                <a:solidFill>
                  <a:srgbClr val="FFFFFF"/>
                </a:solidFill>
                <a:latin typeface="Helvetica Neue Light"/>
                <a:ea typeface="Helvetica Neue Light"/>
                <a:cs typeface="Helvetica Neue Light"/>
                <a:sym typeface="Helvetica Neue Light"/>
              </a:endParaRPr>
            </a:p>
          </p:txBody>
        </p:sp>
        <p:sp>
          <p:nvSpPr>
            <p:cNvPr id="386" name="Google Shape;386;p33"/>
            <p:cNvSpPr/>
            <p:nvPr/>
          </p:nvSpPr>
          <p:spPr>
            <a:xfrm>
              <a:off x="65532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OCT</a:t>
              </a:r>
              <a:endParaRPr>
                <a:solidFill>
                  <a:srgbClr val="FFFFFF"/>
                </a:solidFill>
                <a:latin typeface="Helvetica Neue Light"/>
                <a:ea typeface="Helvetica Neue Light"/>
                <a:cs typeface="Helvetica Neue Light"/>
                <a:sym typeface="Helvetica Neue Light"/>
              </a:endParaRPr>
            </a:p>
          </p:txBody>
        </p:sp>
        <p:sp>
          <p:nvSpPr>
            <p:cNvPr id="387" name="Google Shape;387;p33"/>
            <p:cNvSpPr/>
            <p:nvPr/>
          </p:nvSpPr>
          <p:spPr>
            <a:xfrm>
              <a:off x="72390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NOV</a:t>
              </a:r>
              <a:endParaRPr>
                <a:solidFill>
                  <a:srgbClr val="FFFFFF"/>
                </a:solidFill>
                <a:latin typeface="Helvetica Neue Light"/>
                <a:ea typeface="Helvetica Neue Light"/>
                <a:cs typeface="Helvetica Neue Light"/>
                <a:sym typeface="Helvetica Neue Light"/>
              </a:endParaRPr>
            </a:p>
          </p:txBody>
        </p:sp>
        <p:sp>
          <p:nvSpPr>
            <p:cNvPr id="388" name="Google Shape;388;p33"/>
            <p:cNvSpPr/>
            <p:nvPr/>
          </p:nvSpPr>
          <p:spPr>
            <a:xfrm>
              <a:off x="79248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DEC</a:t>
              </a:r>
              <a:endParaRPr>
                <a:solidFill>
                  <a:srgbClr val="FFFFFF"/>
                </a:solidFill>
                <a:latin typeface="Helvetica Neue Light"/>
                <a:ea typeface="Helvetica Neue Light"/>
                <a:cs typeface="Helvetica Neue Light"/>
                <a:sym typeface="Helvetica Neue Light"/>
              </a:endParaRPr>
            </a:p>
          </p:txBody>
        </p:sp>
        <p:sp>
          <p:nvSpPr>
            <p:cNvPr id="389" name="Google Shape;389;p33"/>
            <p:cNvSpPr/>
            <p:nvPr/>
          </p:nvSpPr>
          <p:spPr>
            <a:xfrm>
              <a:off x="3124201" y="1733550"/>
              <a:ext cx="685800" cy="284100"/>
            </a:xfrm>
            <a:prstGeom prst="rect">
              <a:avLst/>
            </a:prstGeom>
            <a:solidFill>
              <a:srgbClr val="BFBFB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900">
                  <a:solidFill>
                    <a:srgbClr val="FFFFFF"/>
                  </a:solidFill>
                  <a:latin typeface="Helvetica Neue Light"/>
                  <a:ea typeface="Helvetica Neue Light"/>
                  <a:cs typeface="Helvetica Neue Light"/>
                  <a:sym typeface="Helvetica Neue Light"/>
                </a:rPr>
                <a:t>APR</a:t>
              </a:r>
              <a:endParaRPr>
                <a:solidFill>
                  <a:srgbClr val="FFFFFF"/>
                </a:solidFill>
                <a:latin typeface="Helvetica Neue Light"/>
                <a:ea typeface="Helvetica Neue Light"/>
                <a:cs typeface="Helvetica Neue Light"/>
                <a:sym typeface="Helvetica Neue Light"/>
              </a:endParaRPr>
            </a:p>
          </p:txBody>
        </p:sp>
      </p:grpSp>
      <p:cxnSp>
        <p:nvCxnSpPr>
          <p:cNvPr id="390" name="Google Shape;390;p33"/>
          <p:cNvCxnSpPr/>
          <p:nvPr/>
        </p:nvCxnSpPr>
        <p:spPr>
          <a:xfrm>
            <a:off x="725051" y="2377459"/>
            <a:ext cx="0" cy="3498300"/>
          </a:xfrm>
          <a:prstGeom prst="straightConnector1">
            <a:avLst/>
          </a:prstGeom>
          <a:noFill/>
          <a:ln cap="flat" cmpd="sng" w="9525">
            <a:solidFill>
              <a:srgbClr val="D8D8D8"/>
            </a:solidFill>
            <a:prstDash val="dash"/>
            <a:round/>
            <a:headEnd len="sm" w="sm" type="none"/>
            <a:tailEnd len="sm" w="sm" type="none"/>
          </a:ln>
        </p:spPr>
      </p:cxnSp>
      <p:cxnSp>
        <p:nvCxnSpPr>
          <p:cNvPr id="391" name="Google Shape;391;p33"/>
          <p:cNvCxnSpPr/>
          <p:nvPr/>
        </p:nvCxnSpPr>
        <p:spPr>
          <a:xfrm>
            <a:off x="2313677" y="2377459"/>
            <a:ext cx="0" cy="3498300"/>
          </a:xfrm>
          <a:prstGeom prst="straightConnector1">
            <a:avLst/>
          </a:prstGeom>
          <a:noFill/>
          <a:ln cap="flat" cmpd="sng" w="9525">
            <a:solidFill>
              <a:srgbClr val="D8D8D8"/>
            </a:solidFill>
            <a:prstDash val="dash"/>
            <a:round/>
            <a:headEnd len="sm" w="sm" type="none"/>
            <a:tailEnd len="sm" w="sm" type="none"/>
          </a:ln>
        </p:spPr>
      </p:cxnSp>
      <p:cxnSp>
        <p:nvCxnSpPr>
          <p:cNvPr id="392" name="Google Shape;392;p33"/>
          <p:cNvCxnSpPr/>
          <p:nvPr/>
        </p:nvCxnSpPr>
        <p:spPr>
          <a:xfrm>
            <a:off x="3902303" y="2377459"/>
            <a:ext cx="0" cy="3498300"/>
          </a:xfrm>
          <a:prstGeom prst="straightConnector1">
            <a:avLst/>
          </a:prstGeom>
          <a:noFill/>
          <a:ln cap="flat" cmpd="sng" w="9525">
            <a:solidFill>
              <a:srgbClr val="D8D8D8"/>
            </a:solidFill>
            <a:prstDash val="dash"/>
            <a:round/>
            <a:headEnd len="sm" w="sm" type="none"/>
            <a:tailEnd len="sm" w="sm" type="none"/>
          </a:ln>
        </p:spPr>
      </p:cxnSp>
      <p:cxnSp>
        <p:nvCxnSpPr>
          <p:cNvPr id="393" name="Google Shape;393;p33"/>
          <p:cNvCxnSpPr/>
          <p:nvPr/>
        </p:nvCxnSpPr>
        <p:spPr>
          <a:xfrm>
            <a:off x="5490929" y="2377456"/>
            <a:ext cx="0" cy="3498300"/>
          </a:xfrm>
          <a:prstGeom prst="straightConnector1">
            <a:avLst/>
          </a:prstGeom>
          <a:noFill/>
          <a:ln cap="flat" cmpd="sng" w="19050">
            <a:solidFill>
              <a:srgbClr val="A5A5A5"/>
            </a:solidFill>
            <a:prstDash val="dot"/>
            <a:round/>
            <a:headEnd len="sm" w="sm" type="none"/>
            <a:tailEnd len="sm" w="sm" type="none"/>
          </a:ln>
        </p:spPr>
      </p:cxnSp>
      <p:grpSp>
        <p:nvGrpSpPr>
          <p:cNvPr id="394" name="Google Shape;394;p33"/>
          <p:cNvGrpSpPr/>
          <p:nvPr/>
        </p:nvGrpSpPr>
        <p:grpSpPr>
          <a:xfrm>
            <a:off x="5845272" y="2377424"/>
            <a:ext cx="3545280" cy="3498266"/>
            <a:chOff x="1047473" y="1352550"/>
            <a:chExt cx="3359818" cy="2286000"/>
          </a:xfrm>
        </p:grpSpPr>
        <p:cxnSp>
          <p:nvCxnSpPr>
            <p:cNvPr id="395" name="Google Shape;395;p33"/>
            <p:cNvCxnSpPr/>
            <p:nvPr/>
          </p:nvCxnSpPr>
          <p:spPr>
            <a:xfrm>
              <a:off x="1047473" y="1352550"/>
              <a:ext cx="0" cy="2286000"/>
            </a:xfrm>
            <a:prstGeom prst="straightConnector1">
              <a:avLst/>
            </a:prstGeom>
            <a:noFill/>
            <a:ln cap="flat" cmpd="sng" w="9525">
              <a:solidFill>
                <a:srgbClr val="D8D8D8"/>
              </a:solidFill>
              <a:prstDash val="dash"/>
              <a:round/>
              <a:headEnd len="sm" w="sm" type="none"/>
              <a:tailEnd len="sm" w="sm" type="none"/>
            </a:ln>
          </p:spPr>
        </p:cxnSp>
        <p:cxnSp>
          <p:nvCxnSpPr>
            <p:cNvPr id="396" name="Google Shape;396;p33"/>
            <p:cNvCxnSpPr/>
            <p:nvPr/>
          </p:nvCxnSpPr>
          <p:spPr>
            <a:xfrm>
              <a:off x="1383455" y="1352550"/>
              <a:ext cx="0" cy="2286000"/>
            </a:xfrm>
            <a:prstGeom prst="straightConnector1">
              <a:avLst/>
            </a:prstGeom>
            <a:noFill/>
            <a:ln cap="flat" cmpd="sng" w="9525">
              <a:solidFill>
                <a:srgbClr val="D8D8D8"/>
              </a:solidFill>
              <a:prstDash val="dash"/>
              <a:round/>
              <a:headEnd len="sm" w="sm" type="none"/>
              <a:tailEnd len="sm" w="sm" type="none"/>
            </a:ln>
          </p:spPr>
        </p:cxnSp>
        <p:cxnSp>
          <p:nvCxnSpPr>
            <p:cNvPr id="397" name="Google Shape;397;p33"/>
            <p:cNvCxnSpPr/>
            <p:nvPr/>
          </p:nvCxnSpPr>
          <p:spPr>
            <a:xfrm>
              <a:off x="1719437" y="1352550"/>
              <a:ext cx="0" cy="2286000"/>
            </a:xfrm>
            <a:prstGeom prst="straightConnector1">
              <a:avLst/>
            </a:prstGeom>
            <a:noFill/>
            <a:ln cap="flat" cmpd="sng" w="9525">
              <a:solidFill>
                <a:srgbClr val="D8D8D8"/>
              </a:solidFill>
              <a:prstDash val="dash"/>
              <a:round/>
              <a:headEnd len="sm" w="sm" type="none"/>
              <a:tailEnd len="sm" w="sm" type="none"/>
            </a:ln>
          </p:spPr>
        </p:cxnSp>
        <p:cxnSp>
          <p:nvCxnSpPr>
            <p:cNvPr id="398" name="Google Shape;398;p33"/>
            <p:cNvCxnSpPr/>
            <p:nvPr/>
          </p:nvCxnSpPr>
          <p:spPr>
            <a:xfrm>
              <a:off x="2055418" y="1352550"/>
              <a:ext cx="0" cy="2286000"/>
            </a:xfrm>
            <a:prstGeom prst="straightConnector1">
              <a:avLst/>
            </a:prstGeom>
            <a:noFill/>
            <a:ln cap="flat" cmpd="sng" w="9525">
              <a:solidFill>
                <a:srgbClr val="D8D8D8"/>
              </a:solidFill>
              <a:prstDash val="dash"/>
              <a:round/>
              <a:headEnd len="sm" w="sm" type="none"/>
              <a:tailEnd len="sm" w="sm" type="none"/>
            </a:ln>
          </p:spPr>
        </p:cxnSp>
        <p:cxnSp>
          <p:nvCxnSpPr>
            <p:cNvPr id="399" name="Google Shape;399;p33"/>
            <p:cNvCxnSpPr/>
            <p:nvPr/>
          </p:nvCxnSpPr>
          <p:spPr>
            <a:xfrm>
              <a:off x="2391400" y="1352550"/>
              <a:ext cx="0" cy="2286000"/>
            </a:xfrm>
            <a:prstGeom prst="straightConnector1">
              <a:avLst/>
            </a:prstGeom>
            <a:noFill/>
            <a:ln cap="flat" cmpd="sng" w="9525">
              <a:solidFill>
                <a:srgbClr val="D8D8D8"/>
              </a:solidFill>
              <a:prstDash val="dash"/>
              <a:round/>
              <a:headEnd len="sm" w="sm" type="none"/>
              <a:tailEnd len="sm" w="sm" type="none"/>
            </a:ln>
          </p:spPr>
        </p:cxnSp>
        <p:cxnSp>
          <p:nvCxnSpPr>
            <p:cNvPr id="400" name="Google Shape;400;p33"/>
            <p:cNvCxnSpPr/>
            <p:nvPr/>
          </p:nvCxnSpPr>
          <p:spPr>
            <a:xfrm>
              <a:off x="2727382" y="1352550"/>
              <a:ext cx="0" cy="2286000"/>
            </a:xfrm>
            <a:prstGeom prst="straightConnector1">
              <a:avLst/>
            </a:prstGeom>
            <a:noFill/>
            <a:ln cap="flat" cmpd="sng" w="9525">
              <a:solidFill>
                <a:srgbClr val="D8D8D8"/>
              </a:solidFill>
              <a:prstDash val="dash"/>
              <a:round/>
              <a:headEnd len="sm" w="sm" type="none"/>
              <a:tailEnd len="sm" w="sm" type="none"/>
            </a:ln>
          </p:spPr>
        </p:cxnSp>
        <p:cxnSp>
          <p:nvCxnSpPr>
            <p:cNvPr id="401" name="Google Shape;401;p33"/>
            <p:cNvCxnSpPr/>
            <p:nvPr/>
          </p:nvCxnSpPr>
          <p:spPr>
            <a:xfrm>
              <a:off x="3063364" y="1352550"/>
              <a:ext cx="0" cy="2286000"/>
            </a:xfrm>
            <a:prstGeom prst="straightConnector1">
              <a:avLst/>
            </a:prstGeom>
            <a:noFill/>
            <a:ln cap="flat" cmpd="sng" w="9525">
              <a:solidFill>
                <a:srgbClr val="D8D8D8"/>
              </a:solidFill>
              <a:prstDash val="dash"/>
              <a:round/>
              <a:headEnd len="sm" w="sm" type="none"/>
              <a:tailEnd len="sm" w="sm" type="none"/>
            </a:ln>
          </p:spPr>
        </p:cxnSp>
        <p:cxnSp>
          <p:nvCxnSpPr>
            <p:cNvPr id="402" name="Google Shape;402;p33"/>
            <p:cNvCxnSpPr/>
            <p:nvPr/>
          </p:nvCxnSpPr>
          <p:spPr>
            <a:xfrm>
              <a:off x="3399346" y="1352550"/>
              <a:ext cx="0" cy="2286000"/>
            </a:xfrm>
            <a:prstGeom prst="straightConnector1">
              <a:avLst/>
            </a:prstGeom>
            <a:noFill/>
            <a:ln cap="flat" cmpd="sng" w="9525">
              <a:solidFill>
                <a:srgbClr val="D8D8D8"/>
              </a:solidFill>
              <a:prstDash val="dash"/>
              <a:round/>
              <a:headEnd len="sm" w="sm" type="none"/>
              <a:tailEnd len="sm" w="sm" type="none"/>
            </a:ln>
          </p:spPr>
        </p:cxnSp>
        <p:cxnSp>
          <p:nvCxnSpPr>
            <p:cNvPr id="403" name="Google Shape;403;p33"/>
            <p:cNvCxnSpPr/>
            <p:nvPr/>
          </p:nvCxnSpPr>
          <p:spPr>
            <a:xfrm>
              <a:off x="3735328" y="1352550"/>
              <a:ext cx="0" cy="2286000"/>
            </a:xfrm>
            <a:prstGeom prst="straightConnector1">
              <a:avLst/>
            </a:prstGeom>
            <a:noFill/>
            <a:ln cap="flat" cmpd="sng" w="9525">
              <a:solidFill>
                <a:srgbClr val="D8D8D8"/>
              </a:solidFill>
              <a:prstDash val="dash"/>
              <a:round/>
              <a:headEnd len="sm" w="sm" type="none"/>
              <a:tailEnd len="sm" w="sm" type="none"/>
            </a:ln>
          </p:spPr>
        </p:cxnSp>
        <p:cxnSp>
          <p:nvCxnSpPr>
            <p:cNvPr id="404" name="Google Shape;404;p33"/>
            <p:cNvCxnSpPr/>
            <p:nvPr/>
          </p:nvCxnSpPr>
          <p:spPr>
            <a:xfrm>
              <a:off x="4071309" y="1352550"/>
              <a:ext cx="0" cy="2286000"/>
            </a:xfrm>
            <a:prstGeom prst="straightConnector1">
              <a:avLst/>
            </a:prstGeom>
            <a:noFill/>
            <a:ln cap="flat" cmpd="sng" w="9525">
              <a:solidFill>
                <a:srgbClr val="D8D8D8"/>
              </a:solidFill>
              <a:prstDash val="dash"/>
              <a:round/>
              <a:headEnd len="sm" w="sm" type="none"/>
              <a:tailEnd len="sm" w="sm" type="none"/>
            </a:ln>
          </p:spPr>
        </p:cxnSp>
        <p:cxnSp>
          <p:nvCxnSpPr>
            <p:cNvPr id="405" name="Google Shape;405;p33"/>
            <p:cNvCxnSpPr/>
            <p:nvPr/>
          </p:nvCxnSpPr>
          <p:spPr>
            <a:xfrm>
              <a:off x="4407291" y="1352550"/>
              <a:ext cx="0" cy="2286000"/>
            </a:xfrm>
            <a:prstGeom prst="straightConnector1">
              <a:avLst/>
            </a:prstGeom>
            <a:noFill/>
            <a:ln cap="flat" cmpd="sng" w="9525">
              <a:solidFill>
                <a:srgbClr val="D8D8D8"/>
              </a:solidFill>
              <a:prstDash val="dash"/>
              <a:round/>
              <a:headEnd len="sm" w="sm" type="none"/>
              <a:tailEnd len="sm" w="sm" type="none"/>
            </a:ln>
          </p:spPr>
        </p:cxnSp>
      </p:grpSp>
      <p:sp>
        <p:nvSpPr>
          <p:cNvPr id="406" name="Google Shape;406;p33"/>
          <p:cNvSpPr txBox="1"/>
          <p:nvPr/>
        </p:nvSpPr>
        <p:spPr>
          <a:xfrm>
            <a:off x="685800" y="2222934"/>
            <a:ext cx="970800" cy="1923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7F7F7F"/>
              </a:buClr>
              <a:buSzPts val="1000"/>
              <a:buFont typeface="Noto Sans Symbols"/>
              <a:buNone/>
            </a:pPr>
            <a:r>
              <a:rPr lang="en" sz="1000">
                <a:solidFill>
                  <a:srgbClr val="555555"/>
                </a:solidFill>
                <a:latin typeface="Oxygen Light"/>
                <a:ea typeface="Oxygen Light"/>
                <a:cs typeface="Oxygen Light"/>
                <a:sym typeface="Oxygen Light"/>
              </a:rPr>
              <a:t>2020</a:t>
            </a:r>
            <a:endParaRPr>
              <a:solidFill>
                <a:srgbClr val="555555"/>
              </a:solidFill>
              <a:latin typeface="Oxygen Light"/>
              <a:ea typeface="Oxygen Light"/>
              <a:cs typeface="Oxygen Light"/>
              <a:sym typeface="Oxygen Light"/>
            </a:endParaRPr>
          </a:p>
        </p:txBody>
      </p:sp>
      <p:sp>
        <p:nvSpPr>
          <p:cNvPr id="407" name="Google Shape;407;p33"/>
          <p:cNvSpPr txBox="1"/>
          <p:nvPr/>
        </p:nvSpPr>
        <p:spPr>
          <a:xfrm>
            <a:off x="5490208" y="2222925"/>
            <a:ext cx="912000" cy="192300"/>
          </a:xfrm>
          <a:prstGeom prst="rect">
            <a:avLst/>
          </a:prstGeom>
          <a:noFill/>
          <a:ln>
            <a:noFill/>
          </a:ln>
        </p:spPr>
        <p:txBody>
          <a:bodyPr anchorCtr="0" anchor="ctr" bIns="0" lIns="0" spcFirstLastPara="1" rIns="0" wrap="square" tIns="0">
            <a:noAutofit/>
          </a:bodyPr>
          <a:lstStyle/>
          <a:p>
            <a:pPr indent="0" lvl="0" marL="0" marR="0" rtl="0" algn="l">
              <a:lnSpc>
                <a:spcPct val="130000"/>
              </a:lnSpc>
              <a:spcBef>
                <a:spcPts val="0"/>
              </a:spcBef>
              <a:spcAft>
                <a:spcPts val="0"/>
              </a:spcAft>
              <a:buClr>
                <a:srgbClr val="7F7F7F"/>
              </a:buClr>
              <a:buSzPts val="1000"/>
              <a:buFont typeface="Noto Sans Symbols"/>
              <a:buNone/>
            </a:pPr>
            <a:r>
              <a:rPr lang="en" sz="1000">
                <a:solidFill>
                  <a:srgbClr val="555555"/>
                </a:solidFill>
                <a:latin typeface="Oxygen Light"/>
                <a:ea typeface="Oxygen Light"/>
                <a:cs typeface="Oxygen Light"/>
                <a:sym typeface="Oxygen Light"/>
              </a:rPr>
              <a:t>2021</a:t>
            </a:r>
            <a:endParaRPr>
              <a:solidFill>
                <a:srgbClr val="555555"/>
              </a:solidFill>
              <a:latin typeface="Oxygen Light"/>
              <a:ea typeface="Oxygen Light"/>
              <a:cs typeface="Oxygen Light"/>
              <a:sym typeface="Oxygen Light"/>
            </a:endParaRPr>
          </a:p>
        </p:txBody>
      </p:sp>
      <p:sp>
        <p:nvSpPr>
          <p:cNvPr id="408" name="Google Shape;408;p33"/>
          <p:cNvSpPr/>
          <p:nvPr/>
        </p:nvSpPr>
        <p:spPr>
          <a:xfrm>
            <a:off x="694551" y="2585825"/>
            <a:ext cx="9031800" cy="182400"/>
          </a:xfrm>
          <a:prstGeom prst="rect">
            <a:avLst/>
          </a:prstGeom>
          <a:solidFill>
            <a:srgbClr val="094C6D"/>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Oxygen Light"/>
                <a:ea typeface="Oxygen Light"/>
                <a:cs typeface="Oxygen Light"/>
                <a:sym typeface="Oxygen Light"/>
              </a:rPr>
              <a:t>PHASE 1</a:t>
            </a:r>
            <a:endParaRPr sz="1200">
              <a:solidFill>
                <a:srgbClr val="FFFFFF"/>
              </a:solidFill>
              <a:latin typeface="Oxygen Light"/>
              <a:ea typeface="Oxygen Light"/>
              <a:cs typeface="Oxygen Light"/>
              <a:sym typeface="Oxygen Light"/>
            </a:endParaRPr>
          </a:p>
        </p:txBody>
      </p:sp>
      <p:sp>
        <p:nvSpPr>
          <p:cNvPr id="409" name="Google Shape;409;p33"/>
          <p:cNvSpPr/>
          <p:nvPr/>
        </p:nvSpPr>
        <p:spPr>
          <a:xfrm>
            <a:off x="694551" y="3728378"/>
            <a:ext cx="9031800" cy="182400"/>
          </a:xfrm>
          <a:prstGeom prst="rect">
            <a:avLst/>
          </a:prstGeom>
          <a:solidFill>
            <a:srgbClr val="0C659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Oxygen Light"/>
                <a:ea typeface="Oxygen Light"/>
                <a:cs typeface="Oxygen Light"/>
                <a:sym typeface="Oxygen Light"/>
              </a:rPr>
              <a:t>PHASE 2</a:t>
            </a:r>
            <a:endParaRPr sz="1200">
              <a:solidFill>
                <a:srgbClr val="FFFFFF"/>
              </a:solidFill>
              <a:latin typeface="Oxygen Light"/>
              <a:ea typeface="Oxygen Light"/>
              <a:cs typeface="Oxygen Light"/>
              <a:sym typeface="Oxygen Light"/>
            </a:endParaRPr>
          </a:p>
        </p:txBody>
      </p:sp>
      <p:sp>
        <p:nvSpPr>
          <p:cNvPr id="410" name="Google Shape;410;p33"/>
          <p:cNvSpPr/>
          <p:nvPr/>
        </p:nvSpPr>
        <p:spPr>
          <a:xfrm>
            <a:off x="694551" y="4618479"/>
            <a:ext cx="9031800" cy="182400"/>
          </a:xfrm>
          <a:prstGeom prst="rect">
            <a:avLst/>
          </a:prstGeom>
          <a:solidFill>
            <a:srgbClr val="0F7FB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Oxygen Light"/>
                <a:ea typeface="Oxygen Light"/>
                <a:cs typeface="Oxygen Light"/>
                <a:sym typeface="Oxygen Light"/>
              </a:rPr>
              <a:t>PHASE 3</a:t>
            </a:r>
            <a:endParaRPr sz="1200">
              <a:solidFill>
                <a:srgbClr val="FFFFFF"/>
              </a:solidFill>
              <a:latin typeface="Oxygen Light"/>
              <a:ea typeface="Oxygen Light"/>
              <a:cs typeface="Oxygen Light"/>
              <a:sym typeface="Oxygen Light"/>
            </a:endParaRPr>
          </a:p>
        </p:txBody>
      </p:sp>
      <p:cxnSp>
        <p:nvCxnSpPr>
          <p:cNvPr id="411" name="Google Shape;411;p33"/>
          <p:cNvCxnSpPr/>
          <p:nvPr/>
        </p:nvCxnSpPr>
        <p:spPr>
          <a:xfrm flipH="1" rot="10800000">
            <a:off x="717526" y="3166860"/>
            <a:ext cx="4765500" cy="20100"/>
          </a:xfrm>
          <a:prstGeom prst="straightConnector1">
            <a:avLst/>
          </a:prstGeom>
          <a:noFill/>
          <a:ln cap="flat" cmpd="sng" w="28575">
            <a:solidFill>
              <a:srgbClr val="094C6D"/>
            </a:solidFill>
            <a:prstDash val="solid"/>
            <a:round/>
            <a:headEnd len="sm" w="sm" type="none"/>
            <a:tailEnd len="sm" w="sm" type="none"/>
          </a:ln>
        </p:spPr>
      </p:cxnSp>
      <p:grpSp>
        <p:nvGrpSpPr>
          <p:cNvPr id="412" name="Google Shape;412;p33"/>
          <p:cNvGrpSpPr/>
          <p:nvPr/>
        </p:nvGrpSpPr>
        <p:grpSpPr>
          <a:xfrm>
            <a:off x="4608489" y="4407594"/>
            <a:ext cx="2743459" cy="142200"/>
            <a:chOff x="4303163" y="6765970"/>
            <a:chExt cx="2743459" cy="142200"/>
          </a:xfrm>
        </p:grpSpPr>
        <p:sp>
          <p:nvSpPr>
            <p:cNvPr id="413" name="Google Shape;413;p33"/>
            <p:cNvSpPr txBox="1"/>
            <p:nvPr/>
          </p:nvSpPr>
          <p:spPr>
            <a:xfrm>
              <a:off x="6084222" y="6765970"/>
              <a:ext cx="9624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Stabilize</a:t>
              </a:r>
              <a:endParaRPr b="1" sz="900">
                <a:latin typeface="Oxygen"/>
                <a:ea typeface="Oxygen"/>
                <a:cs typeface="Oxygen"/>
                <a:sym typeface="Oxygen"/>
              </a:endParaRPr>
            </a:p>
          </p:txBody>
        </p:sp>
        <p:sp>
          <p:nvSpPr>
            <p:cNvPr id="414" name="Google Shape;414;p33"/>
            <p:cNvSpPr txBox="1"/>
            <p:nvPr/>
          </p:nvSpPr>
          <p:spPr>
            <a:xfrm>
              <a:off x="4303163" y="6765970"/>
              <a:ext cx="11361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Proof of Concept</a:t>
              </a:r>
              <a:endParaRPr b="1" sz="900">
                <a:latin typeface="Oxygen"/>
                <a:ea typeface="Oxygen"/>
                <a:cs typeface="Oxygen"/>
                <a:sym typeface="Oxygen"/>
              </a:endParaRPr>
            </a:p>
          </p:txBody>
        </p:sp>
      </p:grpSp>
      <p:grpSp>
        <p:nvGrpSpPr>
          <p:cNvPr id="415" name="Google Shape;415;p33"/>
          <p:cNvGrpSpPr/>
          <p:nvPr/>
        </p:nvGrpSpPr>
        <p:grpSpPr>
          <a:xfrm>
            <a:off x="3895775" y="3946632"/>
            <a:ext cx="3846918" cy="142200"/>
            <a:chOff x="3590450" y="6305008"/>
            <a:chExt cx="3846918" cy="142200"/>
          </a:xfrm>
        </p:grpSpPr>
        <p:sp>
          <p:nvSpPr>
            <p:cNvPr id="416" name="Google Shape;416;p33"/>
            <p:cNvSpPr txBox="1"/>
            <p:nvPr/>
          </p:nvSpPr>
          <p:spPr>
            <a:xfrm>
              <a:off x="3590450" y="6305008"/>
              <a:ext cx="10530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Discovery</a:t>
              </a:r>
              <a:endParaRPr b="1" sz="900">
                <a:latin typeface="Oxygen"/>
                <a:ea typeface="Oxygen"/>
                <a:cs typeface="Oxygen"/>
                <a:sym typeface="Oxygen"/>
              </a:endParaRPr>
            </a:p>
          </p:txBody>
        </p:sp>
        <p:sp>
          <p:nvSpPr>
            <p:cNvPr id="417" name="Google Shape;417;p33"/>
            <p:cNvSpPr txBox="1"/>
            <p:nvPr/>
          </p:nvSpPr>
          <p:spPr>
            <a:xfrm>
              <a:off x="4891916" y="6305008"/>
              <a:ext cx="9342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Build</a:t>
              </a:r>
              <a:endParaRPr b="1" sz="900">
                <a:latin typeface="Oxygen"/>
                <a:ea typeface="Oxygen"/>
                <a:cs typeface="Oxygen"/>
                <a:sym typeface="Oxygen"/>
              </a:endParaRPr>
            </a:p>
          </p:txBody>
        </p:sp>
        <p:sp>
          <p:nvSpPr>
            <p:cNvPr id="418" name="Google Shape;418;p33"/>
            <p:cNvSpPr txBox="1"/>
            <p:nvPr/>
          </p:nvSpPr>
          <p:spPr>
            <a:xfrm>
              <a:off x="6503167" y="6305008"/>
              <a:ext cx="9342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Deploy</a:t>
              </a:r>
              <a:endParaRPr b="1" sz="900">
                <a:latin typeface="Oxygen"/>
                <a:ea typeface="Oxygen"/>
                <a:cs typeface="Oxygen"/>
                <a:sym typeface="Oxygen"/>
              </a:endParaRPr>
            </a:p>
          </p:txBody>
        </p:sp>
      </p:grpSp>
      <p:sp>
        <p:nvSpPr>
          <p:cNvPr id="419" name="Google Shape;419;p33"/>
          <p:cNvSpPr/>
          <p:nvPr/>
        </p:nvSpPr>
        <p:spPr>
          <a:xfrm>
            <a:off x="694551" y="5480335"/>
            <a:ext cx="9031800" cy="182400"/>
          </a:xfrm>
          <a:prstGeom prst="rect">
            <a:avLst/>
          </a:prstGeom>
          <a:solidFill>
            <a:srgbClr val="1298DA"/>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Oxygen Light"/>
                <a:ea typeface="Oxygen Light"/>
                <a:cs typeface="Oxygen Light"/>
                <a:sym typeface="Oxygen Light"/>
              </a:rPr>
              <a:t>CONTINUOUS ENHANCEMENTS</a:t>
            </a:r>
            <a:endParaRPr sz="1200">
              <a:solidFill>
                <a:srgbClr val="FFFFFF"/>
              </a:solidFill>
              <a:latin typeface="Oxygen Light"/>
              <a:ea typeface="Oxygen Light"/>
              <a:cs typeface="Oxygen Light"/>
              <a:sym typeface="Oxygen Light"/>
            </a:endParaRPr>
          </a:p>
        </p:txBody>
      </p:sp>
      <p:grpSp>
        <p:nvGrpSpPr>
          <p:cNvPr id="420" name="Google Shape;420;p33"/>
          <p:cNvGrpSpPr/>
          <p:nvPr/>
        </p:nvGrpSpPr>
        <p:grpSpPr>
          <a:xfrm>
            <a:off x="4355097" y="4152133"/>
            <a:ext cx="2996842" cy="152700"/>
            <a:chOff x="4049771" y="3934171"/>
            <a:chExt cx="2996842" cy="152700"/>
          </a:xfrm>
        </p:grpSpPr>
        <p:cxnSp>
          <p:nvCxnSpPr>
            <p:cNvPr id="421" name="Google Shape;421;p33"/>
            <p:cNvCxnSpPr>
              <a:endCxn id="422" idx="6"/>
            </p:cNvCxnSpPr>
            <p:nvPr/>
          </p:nvCxnSpPr>
          <p:spPr>
            <a:xfrm flipH="1" rot="10800000">
              <a:off x="4128513" y="4010521"/>
              <a:ext cx="2918100" cy="12600"/>
            </a:xfrm>
            <a:prstGeom prst="straightConnector1">
              <a:avLst/>
            </a:prstGeom>
            <a:noFill/>
            <a:ln cap="flat" cmpd="sng" w="28575">
              <a:solidFill>
                <a:srgbClr val="0C6591"/>
              </a:solidFill>
              <a:prstDash val="solid"/>
              <a:round/>
              <a:headEnd len="sm" w="sm" type="none"/>
              <a:tailEnd len="sm" w="sm" type="none"/>
            </a:ln>
          </p:spPr>
        </p:cxnSp>
        <p:sp>
          <p:nvSpPr>
            <p:cNvPr id="423" name="Google Shape;423;p33"/>
            <p:cNvSpPr/>
            <p:nvPr/>
          </p:nvSpPr>
          <p:spPr>
            <a:xfrm>
              <a:off x="4049771" y="3934171"/>
              <a:ext cx="152700" cy="152700"/>
            </a:xfrm>
            <a:prstGeom prst="ellipse">
              <a:avLst/>
            </a:prstGeom>
            <a:solidFill>
              <a:srgbClr val="FFFFFF"/>
            </a:solidFill>
            <a:ln cap="flat" cmpd="sng" w="25400">
              <a:solidFill>
                <a:srgbClr val="0C65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424" name="Google Shape;424;p33"/>
            <p:cNvSpPr/>
            <p:nvPr/>
          </p:nvSpPr>
          <p:spPr>
            <a:xfrm>
              <a:off x="5286420" y="3934171"/>
              <a:ext cx="152700" cy="152700"/>
            </a:xfrm>
            <a:prstGeom prst="ellipse">
              <a:avLst/>
            </a:prstGeom>
            <a:solidFill>
              <a:srgbClr val="FFFFFF"/>
            </a:solidFill>
            <a:ln cap="flat" cmpd="sng" w="25400">
              <a:solidFill>
                <a:srgbClr val="0C65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425" name="Google Shape;425;p33"/>
            <p:cNvSpPr/>
            <p:nvPr/>
          </p:nvSpPr>
          <p:spPr>
            <a:xfrm>
              <a:off x="4794863" y="3934171"/>
              <a:ext cx="152700" cy="152700"/>
            </a:xfrm>
            <a:prstGeom prst="ellipse">
              <a:avLst/>
            </a:prstGeom>
            <a:solidFill>
              <a:srgbClr val="FFFFFF"/>
            </a:solidFill>
            <a:ln cap="flat" cmpd="sng" w="25400">
              <a:solidFill>
                <a:srgbClr val="0C65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426" name="Google Shape;426;p33"/>
            <p:cNvSpPr/>
            <p:nvPr/>
          </p:nvSpPr>
          <p:spPr>
            <a:xfrm>
              <a:off x="6510688" y="3934171"/>
              <a:ext cx="152700" cy="152700"/>
            </a:xfrm>
            <a:prstGeom prst="ellipse">
              <a:avLst/>
            </a:prstGeom>
            <a:solidFill>
              <a:srgbClr val="FFFFFF"/>
            </a:solidFill>
            <a:ln cap="flat" cmpd="sng" w="25400">
              <a:solidFill>
                <a:srgbClr val="0C65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422" name="Google Shape;422;p33"/>
            <p:cNvSpPr/>
            <p:nvPr/>
          </p:nvSpPr>
          <p:spPr>
            <a:xfrm>
              <a:off x="6893913" y="3934171"/>
              <a:ext cx="152700" cy="152700"/>
            </a:xfrm>
            <a:prstGeom prst="ellipse">
              <a:avLst/>
            </a:prstGeom>
            <a:solidFill>
              <a:srgbClr val="FFFFFF"/>
            </a:solidFill>
            <a:ln cap="flat" cmpd="sng" w="25400">
              <a:solidFill>
                <a:srgbClr val="0C65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grpSp>
      <p:grpSp>
        <p:nvGrpSpPr>
          <p:cNvPr id="427" name="Google Shape;427;p33"/>
          <p:cNvGrpSpPr/>
          <p:nvPr/>
        </p:nvGrpSpPr>
        <p:grpSpPr>
          <a:xfrm>
            <a:off x="6598965" y="5276310"/>
            <a:ext cx="2743459" cy="142200"/>
            <a:chOff x="4303163" y="6765970"/>
            <a:chExt cx="2743459" cy="142200"/>
          </a:xfrm>
        </p:grpSpPr>
        <p:sp>
          <p:nvSpPr>
            <p:cNvPr id="428" name="Google Shape;428;p33"/>
            <p:cNvSpPr txBox="1"/>
            <p:nvPr/>
          </p:nvSpPr>
          <p:spPr>
            <a:xfrm>
              <a:off x="6084222" y="6765970"/>
              <a:ext cx="9624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Stabilize</a:t>
              </a:r>
              <a:endParaRPr b="1" sz="900">
                <a:latin typeface="Oxygen"/>
                <a:ea typeface="Oxygen"/>
                <a:cs typeface="Oxygen"/>
                <a:sym typeface="Oxygen"/>
              </a:endParaRPr>
            </a:p>
          </p:txBody>
        </p:sp>
        <p:sp>
          <p:nvSpPr>
            <p:cNvPr id="429" name="Google Shape;429;p33"/>
            <p:cNvSpPr txBox="1"/>
            <p:nvPr/>
          </p:nvSpPr>
          <p:spPr>
            <a:xfrm>
              <a:off x="4303163" y="6765970"/>
              <a:ext cx="11361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Proof of Concept</a:t>
              </a:r>
              <a:endParaRPr b="1" sz="900">
                <a:latin typeface="Oxygen"/>
                <a:ea typeface="Oxygen"/>
                <a:cs typeface="Oxygen"/>
                <a:sym typeface="Oxygen"/>
              </a:endParaRPr>
            </a:p>
          </p:txBody>
        </p:sp>
      </p:grpSp>
      <p:grpSp>
        <p:nvGrpSpPr>
          <p:cNvPr id="430" name="Google Shape;430;p33"/>
          <p:cNvGrpSpPr/>
          <p:nvPr/>
        </p:nvGrpSpPr>
        <p:grpSpPr>
          <a:xfrm>
            <a:off x="5886252" y="4815349"/>
            <a:ext cx="3846918" cy="142200"/>
            <a:chOff x="3590450" y="6305008"/>
            <a:chExt cx="3846918" cy="142200"/>
          </a:xfrm>
        </p:grpSpPr>
        <p:sp>
          <p:nvSpPr>
            <p:cNvPr id="431" name="Google Shape;431;p33"/>
            <p:cNvSpPr txBox="1"/>
            <p:nvPr/>
          </p:nvSpPr>
          <p:spPr>
            <a:xfrm>
              <a:off x="3590450" y="6305008"/>
              <a:ext cx="10530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Discovery</a:t>
              </a:r>
              <a:endParaRPr b="1" sz="900">
                <a:latin typeface="Oxygen"/>
                <a:ea typeface="Oxygen"/>
                <a:cs typeface="Oxygen"/>
                <a:sym typeface="Oxygen"/>
              </a:endParaRPr>
            </a:p>
          </p:txBody>
        </p:sp>
        <p:sp>
          <p:nvSpPr>
            <p:cNvPr id="432" name="Google Shape;432;p33"/>
            <p:cNvSpPr txBox="1"/>
            <p:nvPr/>
          </p:nvSpPr>
          <p:spPr>
            <a:xfrm>
              <a:off x="4891916" y="6305008"/>
              <a:ext cx="9342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Build</a:t>
              </a:r>
              <a:endParaRPr b="1" sz="900">
                <a:latin typeface="Oxygen"/>
                <a:ea typeface="Oxygen"/>
                <a:cs typeface="Oxygen"/>
                <a:sym typeface="Oxygen"/>
              </a:endParaRPr>
            </a:p>
          </p:txBody>
        </p:sp>
        <p:sp>
          <p:nvSpPr>
            <p:cNvPr id="433" name="Google Shape;433;p33"/>
            <p:cNvSpPr txBox="1"/>
            <p:nvPr/>
          </p:nvSpPr>
          <p:spPr>
            <a:xfrm>
              <a:off x="6503167" y="6305008"/>
              <a:ext cx="9342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Deploy</a:t>
              </a:r>
              <a:endParaRPr b="1" sz="900">
                <a:latin typeface="Oxygen"/>
                <a:ea typeface="Oxygen"/>
                <a:cs typeface="Oxygen"/>
                <a:sym typeface="Oxygen"/>
              </a:endParaRPr>
            </a:p>
          </p:txBody>
        </p:sp>
      </p:grpSp>
      <p:grpSp>
        <p:nvGrpSpPr>
          <p:cNvPr id="434" name="Google Shape;434;p33"/>
          <p:cNvGrpSpPr/>
          <p:nvPr/>
        </p:nvGrpSpPr>
        <p:grpSpPr>
          <a:xfrm>
            <a:off x="6345573" y="5020850"/>
            <a:ext cx="2996842" cy="152700"/>
            <a:chOff x="4049771" y="3934171"/>
            <a:chExt cx="2996842" cy="152700"/>
          </a:xfrm>
        </p:grpSpPr>
        <p:cxnSp>
          <p:nvCxnSpPr>
            <p:cNvPr id="435" name="Google Shape;435;p33"/>
            <p:cNvCxnSpPr>
              <a:endCxn id="436" idx="6"/>
            </p:cNvCxnSpPr>
            <p:nvPr/>
          </p:nvCxnSpPr>
          <p:spPr>
            <a:xfrm flipH="1" rot="10800000">
              <a:off x="4128513" y="4010521"/>
              <a:ext cx="2918100" cy="12600"/>
            </a:xfrm>
            <a:prstGeom prst="straightConnector1">
              <a:avLst/>
            </a:prstGeom>
            <a:noFill/>
            <a:ln cap="flat" cmpd="sng" w="28575">
              <a:solidFill>
                <a:srgbClr val="0F7FB5"/>
              </a:solidFill>
              <a:prstDash val="solid"/>
              <a:round/>
              <a:headEnd len="sm" w="sm" type="none"/>
              <a:tailEnd len="sm" w="sm" type="none"/>
            </a:ln>
          </p:spPr>
        </p:cxnSp>
        <p:sp>
          <p:nvSpPr>
            <p:cNvPr id="437" name="Google Shape;437;p33"/>
            <p:cNvSpPr/>
            <p:nvPr/>
          </p:nvSpPr>
          <p:spPr>
            <a:xfrm>
              <a:off x="4049771" y="3934171"/>
              <a:ext cx="152700" cy="152700"/>
            </a:xfrm>
            <a:prstGeom prst="ellipse">
              <a:avLst/>
            </a:prstGeom>
            <a:solidFill>
              <a:srgbClr val="FFFFFF"/>
            </a:solidFill>
            <a:ln cap="flat" cmpd="sng" w="25400">
              <a:solidFill>
                <a:srgbClr val="0C65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438" name="Google Shape;438;p33"/>
            <p:cNvSpPr/>
            <p:nvPr/>
          </p:nvSpPr>
          <p:spPr>
            <a:xfrm>
              <a:off x="5286420" y="3934171"/>
              <a:ext cx="152700" cy="152700"/>
            </a:xfrm>
            <a:prstGeom prst="ellipse">
              <a:avLst/>
            </a:prstGeom>
            <a:solidFill>
              <a:srgbClr val="FFFFFF"/>
            </a:solidFill>
            <a:ln cap="flat" cmpd="sng" w="25400">
              <a:solidFill>
                <a:srgbClr val="0C65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439" name="Google Shape;439;p33"/>
            <p:cNvSpPr/>
            <p:nvPr/>
          </p:nvSpPr>
          <p:spPr>
            <a:xfrm>
              <a:off x="4794863" y="3934171"/>
              <a:ext cx="152700" cy="152700"/>
            </a:xfrm>
            <a:prstGeom prst="ellipse">
              <a:avLst/>
            </a:prstGeom>
            <a:solidFill>
              <a:srgbClr val="FFFFFF"/>
            </a:solidFill>
            <a:ln cap="flat" cmpd="sng" w="25400">
              <a:solidFill>
                <a:srgbClr val="0C65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440" name="Google Shape;440;p33"/>
            <p:cNvSpPr/>
            <p:nvPr/>
          </p:nvSpPr>
          <p:spPr>
            <a:xfrm>
              <a:off x="6510688" y="3934171"/>
              <a:ext cx="152700" cy="152700"/>
            </a:xfrm>
            <a:prstGeom prst="ellipse">
              <a:avLst/>
            </a:prstGeom>
            <a:solidFill>
              <a:srgbClr val="FFFFFF"/>
            </a:solidFill>
            <a:ln cap="flat" cmpd="sng" w="25400">
              <a:solidFill>
                <a:srgbClr val="0C65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436" name="Google Shape;436;p33"/>
            <p:cNvSpPr/>
            <p:nvPr/>
          </p:nvSpPr>
          <p:spPr>
            <a:xfrm>
              <a:off x="6893913" y="3934171"/>
              <a:ext cx="152700" cy="152700"/>
            </a:xfrm>
            <a:prstGeom prst="ellipse">
              <a:avLst/>
            </a:prstGeom>
            <a:solidFill>
              <a:srgbClr val="FFFFFF"/>
            </a:solidFill>
            <a:ln cap="flat" cmpd="sng" w="25400">
              <a:solidFill>
                <a:srgbClr val="0C659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grpSp>
      <p:grpSp>
        <p:nvGrpSpPr>
          <p:cNvPr id="441" name="Google Shape;441;p33"/>
          <p:cNvGrpSpPr/>
          <p:nvPr/>
        </p:nvGrpSpPr>
        <p:grpSpPr>
          <a:xfrm>
            <a:off x="4714197" y="5722929"/>
            <a:ext cx="4892700" cy="152700"/>
            <a:chOff x="4341696" y="3934171"/>
            <a:chExt cx="4892700" cy="152700"/>
          </a:xfrm>
        </p:grpSpPr>
        <p:cxnSp>
          <p:nvCxnSpPr>
            <p:cNvPr id="442" name="Google Shape;442;p33"/>
            <p:cNvCxnSpPr>
              <a:stCxn id="443" idx="2"/>
              <a:endCxn id="444" idx="6"/>
            </p:cNvCxnSpPr>
            <p:nvPr/>
          </p:nvCxnSpPr>
          <p:spPr>
            <a:xfrm>
              <a:off x="4341696" y="4010521"/>
              <a:ext cx="4892700" cy="0"/>
            </a:xfrm>
            <a:prstGeom prst="straightConnector1">
              <a:avLst/>
            </a:prstGeom>
            <a:noFill/>
            <a:ln cap="flat" cmpd="sng" w="28575">
              <a:solidFill>
                <a:srgbClr val="1298DA"/>
              </a:solidFill>
              <a:prstDash val="solid"/>
              <a:round/>
              <a:headEnd len="sm" w="sm" type="none"/>
              <a:tailEnd len="sm" w="sm" type="none"/>
            </a:ln>
          </p:spPr>
        </p:cxnSp>
        <p:sp>
          <p:nvSpPr>
            <p:cNvPr id="443" name="Google Shape;443;p33"/>
            <p:cNvSpPr/>
            <p:nvPr/>
          </p:nvSpPr>
          <p:spPr>
            <a:xfrm>
              <a:off x="4341696" y="3934171"/>
              <a:ext cx="152700" cy="152700"/>
            </a:xfrm>
            <a:prstGeom prst="ellipse">
              <a:avLst/>
            </a:prstGeom>
            <a:solidFill>
              <a:srgbClr val="FFFFFF"/>
            </a:solidFill>
            <a:ln cap="flat" cmpd="sng" w="25400">
              <a:solidFill>
                <a:srgbClr val="1298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sp>
          <p:nvSpPr>
            <p:cNvPr id="444" name="Google Shape;444;p33"/>
            <p:cNvSpPr/>
            <p:nvPr/>
          </p:nvSpPr>
          <p:spPr>
            <a:xfrm>
              <a:off x="9081663" y="3934171"/>
              <a:ext cx="152700" cy="152700"/>
            </a:xfrm>
            <a:prstGeom prst="ellipse">
              <a:avLst/>
            </a:prstGeom>
            <a:solidFill>
              <a:srgbClr val="FFFFFF"/>
            </a:solidFill>
            <a:ln cap="flat" cmpd="sng" w="25400">
              <a:solidFill>
                <a:srgbClr val="1298D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Century Gothic"/>
                <a:ea typeface="Century Gothic"/>
                <a:cs typeface="Century Gothic"/>
                <a:sym typeface="Century Gothic"/>
              </a:endParaRPr>
            </a:p>
          </p:txBody>
        </p:sp>
      </p:grpSp>
      <p:grpSp>
        <p:nvGrpSpPr>
          <p:cNvPr id="445" name="Google Shape;445;p33"/>
          <p:cNvGrpSpPr/>
          <p:nvPr/>
        </p:nvGrpSpPr>
        <p:grpSpPr>
          <a:xfrm>
            <a:off x="4215413" y="3009533"/>
            <a:ext cx="962400" cy="520852"/>
            <a:chOff x="4443488" y="2913898"/>
            <a:chExt cx="962400" cy="520852"/>
          </a:xfrm>
        </p:grpSpPr>
        <p:sp>
          <p:nvSpPr>
            <p:cNvPr id="446" name="Google Shape;446;p33"/>
            <p:cNvSpPr/>
            <p:nvPr/>
          </p:nvSpPr>
          <p:spPr>
            <a:xfrm>
              <a:off x="4772041" y="2913898"/>
              <a:ext cx="305400" cy="305400"/>
            </a:xfrm>
            <a:prstGeom prst="ellipse">
              <a:avLst/>
            </a:prstGeom>
            <a:solidFill>
              <a:srgbClr val="FFFFFF"/>
            </a:solidFill>
            <a:ln cap="flat" cmpd="sng" w="25400">
              <a:solidFill>
                <a:srgbClr val="094C6D"/>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b="1" lang="en" sz="1100">
                  <a:solidFill>
                    <a:srgbClr val="094C6D"/>
                  </a:solidFill>
                  <a:latin typeface="Oxygen"/>
                  <a:ea typeface="Oxygen"/>
                  <a:cs typeface="Oxygen"/>
                  <a:sym typeface="Oxygen"/>
                </a:rPr>
                <a:t>14</a:t>
              </a:r>
              <a:endParaRPr b="1" sz="1100">
                <a:solidFill>
                  <a:srgbClr val="094C6D"/>
                </a:solidFill>
                <a:latin typeface="Oxygen"/>
                <a:ea typeface="Oxygen"/>
                <a:cs typeface="Oxygen"/>
                <a:sym typeface="Oxygen"/>
              </a:endParaRPr>
            </a:p>
          </p:txBody>
        </p:sp>
        <p:sp>
          <p:nvSpPr>
            <p:cNvPr id="447" name="Google Shape;447;p33"/>
            <p:cNvSpPr txBox="1"/>
            <p:nvPr/>
          </p:nvSpPr>
          <p:spPr>
            <a:xfrm>
              <a:off x="4443488" y="3292550"/>
              <a:ext cx="9624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Deploy**</a:t>
              </a:r>
              <a:endParaRPr b="1" sz="900">
                <a:latin typeface="Oxygen"/>
                <a:ea typeface="Oxygen"/>
                <a:cs typeface="Oxygen"/>
                <a:sym typeface="Oxygen"/>
              </a:endParaRPr>
            </a:p>
          </p:txBody>
        </p:sp>
      </p:grpSp>
      <p:sp>
        <p:nvSpPr>
          <p:cNvPr id="448" name="Google Shape;448;p33"/>
          <p:cNvSpPr txBox="1"/>
          <p:nvPr/>
        </p:nvSpPr>
        <p:spPr>
          <a:xfrm>
            <a:off x="1179913" y="3370577"/>
            <a:ext cx="1136100" cy="305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Discovery &amp; Proof </a:t>
            </a:r>
            <a:endParaRPr b="1" sz="900">
              <a:latin typeface="Oxygen"/>
              <a:ea typeface="Oxygen"/>
              <a:cs typeface="Oxygen"/>
              <a:sym typeface="Oxygen"/>
            </a:endParaRPr>
          </a:p>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of Concept </a:t>
            </a:r>
            <a:endParaRPr b="1" sz="900">
              <a:latin typeface="Oxygen"/>
              <a:ea typeface="Oxygen"/>
              <a:cs typeface="Oxygen"/>
              <a:sym typeface="Oxygen"/>
            </a:endParaRPr>
          </a:p>
        </p:txBody>
      </p:sp>
      <p:sp>
        <p:nvSpPr>
          <p:cNvPr id="449" name="Google Shape;449;p33"/>
          <p:cNvSpPr/>
          <p:nvPr/>
        </p:nvSpPr>
        <p:spPr>
          <a:xfrm>
            <a:off x="1692940" y="3095754"/>
            <a:ext cx="152700" cy="152700"/>
          </a:xfrm>
          <a:prstGeom prst="ellipse">
            <a:avLst/>
          </a:prstGeom>
          <a:solidFill>
            <a:srgbClr val="FFFFFF"/>
          </a:solidFill>
          <a:ln cap="flat" cmpd="sng" w="25400">
            <a:solidFill>
              <a:srgbClr val="094C6D"/>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b="1" sz="1100">
              <a:solidFill>
                <a:srgbClr val="094C6D"/>
              </a:solidFill>
              <a:latin typeface="Oxygen"/>
              <a:ea typeface="Oxygen"/>
              <a:cs typeface="Oxygen"/>
              <a:sym typeface="Oxygen"/>
            </a:endParaRPr>
          </a:p>
        </p:txBody>
      </p:sp>
      <p:sp>
        <p:nvSpPr>
          <p:cNvPr id="450" name="Google Shape;450;p33"/>
          <p:cNvSpPr txBox="1"/>
          <p:nvPr/>
        </p:nvSpPr>
        <p:spPr>
          <a:xfrm>
            <a:off x="3081238" y="3370590"/>
            <a:ext cx="962400" cy="30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7F7F7F"/>
              </a:buClr>
              <a:buSzPts val="700"/>
              <a:buFont typeface="Noto Sans Symbols"/>
              <a:buNone/>
            </a:pPr>
            <a:r>
              <a:rPr b="1" lang="en" sz="900">
                <a:solidFill>
                  <a:schemeClr val="dk1"/>
                </a:solidFill>
                <a:latin typeface="Oxygen"/>
                <a:ea typeface="Oxygen"/>
                <a:cs typeface="Oxygen"/>
                <a:sym typeface="Oxygen"/>
              </a:rPr>
              <a:t>Build </a:t>
            </a:r>
            <a:endParaRPr b="1" sz="900">
              <a:latin typeface="Oxygen"/>
              <a:ea typeface="Oxygen"/>
              <a:cs typeface="Oxygen"/>
              <a:sym typeface="Oxygen"/>
            </a:endParaRPr>
          </a:p>
        </p:txBody>
      </p:sp>
      <p:sp>
        <p:nvSpPr>
          <p:cNvPr id="451" name="Google Shape;451;p33"/>
          <p:cNvSpPr/>
          <p:nvPr/>
        </p:nvSpPr>
        <p:spPr>
          <a:xfrm>
            <a:off x="3512019" y="3095754"/>
            <a:ext cx="152700" cy="152700"/>
          </a:xfrm>
          <a:prstGeom prst="ellipse">
            <a:avLst/>
          </a:prstGeom>
          <a:solidFill>
            <a:srgbClr val="FFFFFF"/>
          </a:solidFill>
          <a:ln cap="flat" cmpd="sng" w="25400">
            <a:solidFill>
              <a:srgbClr val="094C6D"/>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b="1" sz="1100">
              <a:solidFill>
                <a:srgbClr val="094C6D"/>
              </a:solidFill>
              <a:latin typeface="Oxygen"/>
              <a:ea typeface="Oxygen"/>
              <a:cs typeface="Oxygen"/>
              <a:sym typeface="Oxygen"/>
            </a:endParaRPr>
          </a:p>
        </p:txBody>
      </p:sp>
      <p:sp>
        <p:nvSpPr>
          <p:cNvPr id="452" name="Google Shape;452;p33"/>
          <p:cNvSpPr txBox="1"/>
          <p:nvPr/>
        </p:nvSpPr>
        <p:spPr>
          <a:xfrm>
            <a:off x="3696595" y="2806279"/>
            <a:ext cx="9624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Stabilization </a:t>
            </a:r>
            <a:endParaRPr b="1" sz="900">
              <a:latin typeface="Oxygen"/>
              <a:ea typeface="Oxygen"/>
              <a:cs typeface="Oxygen"/>
              <a:sym typeface="Oxygen"/>
            </a:endParaRPr>
          </a:p>
        </p:txBody>
      </p:sp>
      <p:sp>
        <p:nvSpPr>
          <p:cNvPr id="453" name="Google Shape;453;p33"/>
          <p:cNvSpPr/>
          <p:nvPr/>
        </p:nvSpPr>
        <p:spPr>
          <a:xfrm>
            <a:off x="4101452" y="3095754"/>
            <a:ext cx="152700" cy="152700"/>
          </a:xfrm>
          <a:prstGeom prst="ellipse">
            <a:avLst/>
          </a:prstGeom>
          <a:solidFill>
            <a:srgbClr val="FFFFFF"/>
          </a:solidFill>
          <a:ln cap="flat" cmpd="sng" w="25400">
            <a:solidFill>
              <a:srgbClr val="094C6D"/>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b="1" sz="1100">
              <a:solidFill>
                <a:srgbClr val="094C6D"/>
              </a:solidFill>
              <a:latin typeface="Oxygen"/>
              <a:ea typeface="Oxygen"/>
              <a:cs typeface="Oxygen"/>
              <a:sym typeface="Oxygen"/>
            </a:endParaRPr>
          </a:p>
        </p:txBody>
      </p:sp>
      <p:sp>
        <p:nvSpPr>
          <p:cNvPr id="454" name="Google Shape;454;p33"/>
          <p:cNvSpPr txBox="1"/>
          <p:nvPr/>
        </p:nvSpPr>
        <p:spPr>
          <a:xfrm>
            <a:off x="1085299" y="2806275"/>
            <a:ext cx="1053000" cy="142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Project Start*</a:t>
            </a:r>
            <a:endParaRPr b="1" sz="900">
              <a:latin typeface="Oxygen"/>
              <a:ea typeface="Oxygen"/>
              <a:cs typeface="Oxygen"/>
              <a:sym typeface="Oxygen"/>
            </a:endParaRPr>
          </a:p>
        </p:txBody>
      </p:sp>
      <p:sp>
        <p:nvSpPr>
          <p:cNvPr id="455" name="Google Shape;455;p33"/>
          <p:cNvSpPr txBox="1"/>
          <p:nvPr/>
        </p:nvSpPr>
        <p:spPr>
          <a:xfrm>
            <a:off x="282198" y="3358169"/>
            <a:ext cx="1136100" cy="305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7F7F7F"/>
              </a:buClr>
              <a:buSzPts val="700"/>
              <a:buFont typeface="Noto Sans Symbols"/>
              <a:buNone/>
            </a:pPr>
            <a:r>
              <a:rPr b="1" lang="en" sz="900">
                <a:latin typeface="Oxygen"/>
                <a:ea typeface="Oxygen"/>
                <a:cs typeface="Oxygen"/>
                <a:sym typeface="Oxygen"/>
              </a:rPr>
              <a:t>RFP Decision</a:t>
            </a:r>
            <a:endParaRPr b="1" sz="900">
              <a:latin typeface="Oxygen"/>
              <a:ea typeface="Oxygen"/>
              <a:cs typeface="Oxygen"/>
              <a:sym typeface="Oxygen"/>
            </a:endParaRPr>
          </a:p>
        </p:txBody>
      </p:sp>
      <p:sp>
        <p:nvSpPr>
          <p:cNvPr id="456" name="Google Shape;456;p33"/>
          <p:cNvSpPr txBox="1"/>
          <p:nvPr>
            <p:ph idx="1" type="body"/>
          </p:nvPr>
        </p:nvSpPr>
        <p:spPr>
          <a:xfrm>
            <a:off x="1833650" y="7093108"/>
            <a:ext cx="7837200" cy="5208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None/>
            </a:pPr>
            <a:r>
              <a:rPr i="1" lang="en" sz="1000">
                <a:solidFill>
                  <a:srgbClr val="555555"/>
                </a:solidFill>
                <a:latin typeface="Helvetica Neue Light"/>
                <a:ea typeface="Helvetica Neue Light"/>
                <a:cs typeface="Helvetica Neue Light"/>
                <a:sym typeface="Helvetica Neue Light"/>
              </a:rPr>
              <a:t>*Timelines assumes project start date no later than October 5, 2020 </a:t>
            </a:r>
            <a:endParaRPr i="1" sz="10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1000">
                <a:solidFill>
                  <a:srgbClr val="555555"/>
                </a:solidFill>
                <a:latin typeface="Helvetica Neue Light"/>
                <a:ea typeface="Helvetica Neue Light"/>
                <a:cs typeface="Helvetica Neue Light"/>
                <a:sym typeface="Helvetica Neue Light"/>
              </a:rPr>
              <a:t>** Brand collateral received no later than November 13, 2020.</a:t>
            </a:r>
            <a:endParaRPr i="1" sz="1000">
              <a:solidFill>
                <a:srgbClr val="555555"/>
              </a:solidFill>
              <a:latin typeface="Helvetica Neue Light"/>
              <a:ea typeface="Helvetica Neue Light"/>
              <a:cs typeface="Helvetica Neue Light"/>
              <a:sym typeface="Helvetica Neue Light"/>
            </a:endParaRPr>
          </a:p>
        </p:txBody>
      </p:sp>
      <p:sp>
        <p:nvSpPr>
          <p:cNvPr id="457" name="Google Shape;457;p33"/>
          <p:cNvSpPr/>
          <p:nvPr/>
        </p:nvSpPr>
        <p:spPr>
          <a:xfrm>
            <a:off x="1072215" y="3095754"/>
            <a:ext cx="152700" cy="152700"/>
          </a:xfrm>
          <a:prstGeom prst="ellipse">
            <a:avLst/>
          </a:prstGeom>
          <a:solidFill>
            <a:srgbClr val="FFFFFF"/>
          </a:solidFill>
          <a:ln cap="flat" cmpd="sng" w="25400">
            <a:solidFill>
              <a:srgbClr val="094C6D"/>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b="1" sz="1100">
              <a:solidFill>
                <a:srgbClr val="094C6D"/>
              </a:solidFill>
              <a:latin typeface="Oxygen"/>
              <a:ea typeface="Oxygen"/>
              <a:cs typeface="Oxygen"/>
              <a:sym typeface="Oxygen"/>
            </a:endParaRPr>
          </a:p>
        </p:txBody>
      </p:sp>
      <p:sp>
        <p:nvSpPr>
          <p:cNvPr id="458" name="Google Shape;458;p33"/>
          <p:cNvSpPr/>
          <p:nvPr/>
        </p:nvSpPr>
        <p:spPr>
          <a:xfrm>
            <a:off x="697550" y="3096496"/>
            <a:ext cx="152700" cy="152700"/>
          </a:xfrm>
          <a:prstGeom prst="ellipse">
            <a:avLst/>
          </a:prstGeom>
          <a:solidFill>
            <a:srgbClr val="FFFFFF"/>
          </a:solidFill>
          <a:ln cap="flat" cmpd="sng" w="25400">
            <a:solidFill>
              <a:srgbClr val="094C6D"/>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b="1" sz="1100">
              <a:solidFill>
                <a:srgbClr val="094C6D"/>
              </a:solidFill>
              <a:latin typeface="Oxygen"/>
              <a:ea typeface="Oxygen"/>
              <a:cs typeface="Oxygen"/>
              <a:sym typeface="Oxyge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txBox="1"/>
          <p:nvPr>
            <p:ph idx="1" type="body"/>
          </p:nvPr>
        </p:nvSpPr>
        <p:spPr>
          <a:xfrm>
            <a:off x="685800" y="1374175"/>
            <a:ext cx="11422500" cy="3879900"/>
          </a:xfrm>
          <a:prstGeom prst="rect">
            <a:avLst/>
          </a:prstGeom>
        </p:spPr>
        <p:txBody>
          <a:bodyPr anchorCtr="0" anchor="t" bIns="131375" lIns="131375" spcFirstLastPara="1" rIns="131375" wrap="square" tIns="131375">
            <a:noAutofit/>
          </a:bodyPr>
          <a:lstStyle/>
          <a:p>
            <a:pPr indent="0" lvl="0" marL="0" rtl="0" algn="just">
              <a:spcBef>
                <a:spcPts val="0"/>
              </a:spcBef>
              <a:spcAft>
                <a:spcPts val="0"/>
              </a:spcAft>
              <a:buClr>
                <a:schemeClr val="dk1"/>
              </a:buClr>
              <a:buSzPts val="1100"/>
              <a:buFont typeface="Arial"/>
              <a:buNone/>
            </a:pPr>
            <a:r>
              <a:rPr lang="en" sz="1200">
                <a:solidFill>
                  <a:srgbClr val="555555"/>
                </a:solidFill>
                <a:latin typeface="Helvetica Neue Light"/>
                <a:ea typeface="Helvetica Neue Light"/>
                <a:cs typeface="Helvetica Neue Light"/>
                <a:sym typeface="Helvetica Neue Light"/>
              </a:rPr>
              <a:t>Thank you for the opportunity to respond to the HonorHealth Foundation New Website Design &amp; Development RFP. We recognize the importance of your digital presence, and the significant decision you face in choosing a long-term partner. </a:t>
            </a:r>
            <a:endParaRPr sz="1200">
              <a:solidFill>
                <a:srgbClr val="555555"/>
              </a:solidFill>
              <a:latin typeface="Helvetica Neue Light"/>
              <a:ea typeface="Helvetica Neue Light"/>
              <a:cs typeface="Helvetica Neue Light"/>
              <a:sym typeface="Helvetica Neue Light"/>
            </a:endParaRPr>
          </a:p>
          <a:p>
            <a:pPr indent="0" lvl="0" marL="0" rtl="0" algn="just">
              <a:spcBef>
                <a:spcPts val="0"/>
              </a:spcBef>
              <a:spcAft>
                <a:spcPts val="0"/>
              </a:spcAft>
              <a:buClr>
                <a:schemeClr val="dk1"/>
              </a:buClr>
              <a:buSzPts val="1100"/>
              <a:buFont typeface="Arial"/>
              <a:buNone/>
            </a:pPr>
            <a:r>
              <a:t/>
            </a:r>
            <a:endParaRPr sz="1200">
              <a:solidFill>
                <a:srgbClr val="555555"/>
              </a:solidFill>
              <a:latin typeface="Helvetica Neue Light"/>
              <a:ea typeface="Helvetica Neue Light"/>
              <a:cs typeface="Helvetica Neue Light"/>
              <a:sym typeface="Helvetica Neue Light"/>
            </a:endParaRPr>
          </a:p>
          <a:p>
            <a:pPr indent="0" lvl="0" marL="0" rtl="0" algn="just">
              <a:spcBef>
                <a:spcPts val="0"/>
              </a:spcBef>
              <a:spcAft>
                <a:spcPts val="0"/>
              </a:spcAft>
              <a:buClr>
                <a:schemeClr val="dk1"/>
              </a:buClr>
              <a:buSzPts val="1100"/>
              <a:buFont typeface="Arial"/>
              <a:buNone/>
            </a:pPr>
            <a:r>
              <a:rPr lang="en" sz="1200">
                <a:solidFill>
                  <a:srgbClr val="555555"/>
                </a:solidFill>
                <a:latin typeface="Helvetica Neue Light"/>
                <a:ea typeface="Helvetica Neue Light"/>
                <a:cs typeface="Helvetica Neue Light"/>
                <a:sym typeface="Helvetica Neue Light"/>
              </a:rPr>
              <a:t>We certainly hope that you will find our response compelling. We hope that we have the opportunity to co-create and execute a world-class digital presence, that you will truly be proud of. We are grateful for your consideration. </a:t>
            </a:r>
            <a:endParaRPr sz="1200">
              <a:solidFill>
                <a:srgbClr val="555555"/>
              </a:solidFill>
              <a:latin typeface="Helvetica Neue Light"/>
              <a:ea typeface="Helvetica Neue Light"/>
              <a:cs typeface="Helvetica Neue Light"/>
              <a:sym typeface="Helvetica Neue Light"/>
            </a:endParaRPr>
          </a:p>
          <a:p>
            <a:pPr indent="0" lvl="0" marL="0" rtl="0" algn="just">
              <a:spcBef>
                <a:spcPts val="0"/>
              </a:spcBef>
              <a:spcAft>
                <a:spcPts val="0"/>
              </a:spcAft>
              <a:buClr>
                <a:schemeClr val="dk1"/>
              </a:buClr>
              <a:buSzPts val="1100"/>
              <a:buFont typeface="Arial"/>
              <a:buNone/>
            </a:pPr>
            <a:r>
              <a:t/>
            </a:r>
            <a:endParaRPr sz="1200">
              <a:solidFill>
                <a:srgbClr val="555555"/>
              </a:solidFill>
              <a:latin typeface="Helvetica Neue Light"/>
              <a:ea typeface="Helvetica Neue Light"/>
              <a:cs typeface="Helvetica Neue Light"/>
              <a:sym typeface="Helvetica Neue Light"/>
            </a:endParaRPr>
          </a:p>
          <a:p>
            <a:pPr indent="0" lvl="0" marL="0" rtl="0" algn="just">
              <a:spcBef>
                <a:spcPts val="0"/>
              </a:spcBef>
              <a:spcAft>
                <a:spcPts val="0"/>
              </a:spcAft>
              <a:buClr>
                <a:schemeClr val="dk1"/>
              </a:buClr>
              <a:buSzPts val="1100"/>
              <a:buFont typeface="Arial"/>
              <a:buNone/>
            </a:pPr>
            <a:r>
              <a:rPr lang="en" sz="1200">
                <a:solidFill>
                  <a:srgbClr val="555555"/>
                </a:solidFill>
                <a:latin typeface="Helvetica Neue Light"/>
                <a:ea typeface="Helvetica Neue Light"/>
                <a:cs typeface="Helvetica Neue Light"/>
                <a:sym typeface="Helvetica Neue Light"/>
              </a:rPr>
              <a:t>Regards,</a:t>
            </a:r>
            <a:endParaRPr sz="12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12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 sz="1200">
                <a:solidFill>
                  <a:srgbClr val="555555"/>
                </a:solidFill>
                <a:latin typeface="Helvetica Neue Light"/>
                <a:ea typeface="Helvetica Neue Light"/>
                <a:cs typeface="Helvetica Neue Light"/>
                <a:sym typeface="Helvetica Neue Light"/>
              </a:rPr>
              <a:t>Trish Bear</a:t>
            </a:r>
            <a:endParaRPr sz="12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 sz="1200">
                <a:solidFill>
                  <a:srgbClr val="555555"/>
                </a:solidFill>
                <a:latin typeface="Helvetica Neue Light"/>
                <a:ea typeface="Helvetica Neue Light"/>
                <a:cs typeface="Helvetica Neue Light"/>
                <a:sym typeface="Helvetica Neue Light"/>
              </a:rPr>
              <a:t>CEO and President, I-ology</a:t>
            </a:r>
            <a:endParaRPr sz="1200">
              <a:solidFill>
                <a:srgbClr val="555555"/>
              </a:solidFill>
              <a:latin typeface="Helvetica Neue Light"/>
              <a:ea typeface="Helvetica Neue Light"/>
              <a:cs typeface="Helvetica Neue Light"/>
              <a:sym typeface="Helvetica Neue Light"/>
            </a:endParaRPr>
          </a:p>
        </p:txBody>
      </p:sp>
      <p:sp>
        <p:nvSpPr>
          <p:cNvPr id="69" name="Google Shape;69;p16"/>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Letter From The CEO</a:t>
            </a:r>
            <a:endParaRPr b="1" sz="2400">
              <a:solidFill>
                <a:schemeClr val="dk1"/>
              </a:solidFill>
              <a:latin typeface="Oxygen"/>
              <a:ea typeface="Oxygen"/>
              <a:cs typeface="Oxygen"/>
              <a:sym typeface="Oxygen"/>
            </a:endParaRPr>
          </a:p>
        </p:txBody>
      </p:sp>
      <p:cxnSp>
        <p:nvCxnSpPr>
          <p:cNvPr id="70" name="Google Shape;70;p16"/>
          <p:cNvCxnSpPr/>
          <p:nvPr/>
        </p:nvCxnSpPr>
        <p:spPr>
          <a:xfrm>
            <a:off x="685800" y="1153550"/>
            <a:ext cx="6394500" cy="0"/>
          </a:xfrm>
          <a:prstGeom prst="straightConnector1">
            <a:avLst/>
          </a:prstGeom>
          <a:noFill/>
          <a:ln cap="flat" cmpd="sng" w="19050">
            <a:solidFill>
              <a:srgbClr val="F3643E"/>
            </a:solidFill>
            <a:prstDash val="solid"/>
            <a:round/>
            <a:headEnd len="med" w="med" type="none"/>
            <a:tailEnd len="med" w="med" type="none"/>
          </a:ln>
        </p:spPr>
      </p:cxnSp>
      <p:pic>
        <p:nvPicPr>
          <p:cNvPr id="71" name="Google Shape;71;p16"/>
          <p:cNvPicPr preferRelativeResize="0"/>
          <p:nvPr/>
        </p:nvPicPr>
        <p:blipFill rotWithShape="1">
          <a:blip r:embed="rId3">
            <a:alphaModFix/>
          </a:blip>
          <a:srcRect b="35745" l="0" r="0" t="37213"/>
          <a:stretch/>
        </p:blipFill>
        <p:spPr>
          <a:xfrm>
            <a:off x="0" y="5470275"/>
            <a:ext cx="12801597" cy="2302124"/>
          </a:xfrm>
          <a:prstGeom prst="rect">
            <a:avLst/>
          </a:prstGeom>
          <a:noFill/>
          <a:ln>
            <a:noFill/>
          </a:ln>
        </p:spPr>
      </p:pic>
      <p:sp>
        <p:nvSpPr>
          <p:cNvPr id="72" name="Google Shape;72;p16"/>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a:t>
            </a:r>
            <a:endParaRPr b="1" sz="2400">
              <a:solidFill>
                <a:srgbClr val="FFFFFF"/>
              </a:solidFill>
              <a:latin typeface="Oxygen"/>
              <a:ea typeface="Oxygen"/>
              <a:cs typeface="Oxygen"/>
              <a:sym typeface="Oxygen"/>
            </a:endParaRPr>
          </a:p>
        </p:txBody>
      </p:sp>
      <p:pic>
        <p:nvPicPr>
          <p:cNvPr id="74" name="Google Shape;74;p16"/>
          <p:cNvPicPr preferRelativeResize="0"/>
          <p:nvPr/>
        </p:nvPicPr>
        <p:blipFill>
          <a:blip r:embed="rId4">
            <a:alphaModFix/>
          </a:blip>
          <a:stretch>
            <a:fillRect/>
          </a:stretch>
        </p:blipFill>
        <p:spPr>
          <a:xfrm>
            <a:off x="468875" y="7084856"/>
            <a:ext cx="1275875" cy="4593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2" name="Shape 462"/>
        <p:cNvGrpSpPr/>
        <p:nvPr/>
      </p:nvGrpSpPr>
      <p:grpSpPr>
        <a:xfrm>
          <a:off x="0" y="0"/>
          <a:ext cx="0" cy="0"/>
          <a:chOff x="0" y="0"/>
          <a:chExt cx="0" cy="0"/>
        </a:xfrm>
      </p:grpSpPr>
      <p:sp>
        <p:nvSpPr>
          <p:cNvPr id="463" name="Google Shape;463;p34"/>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4"/>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20</a:t>
            </a:r>
            <a:endParaRPr b="1" sz="2400">
              <a:solidFill>
                <a:srgbClr val="FFFFFF"/>
              </a:solidFill>
              <a:latin typeface="Oxygen"/>
              <a:ea typeface="Oxygen"/>
              <a:cs typeface="Oxygen"/>
              <a:sym typeface="Oxygen"/>
            </a:endParaRPr>
          </a:p>
        </p:txBody>
      </p:sp>
      <p:pic>
        <p:nvPicPr>
          <p:cNvPr id="465" name="Google Shape;465;p34"/>
          <p:cNvPicPr preferRelativeResize="0"/>
          <p:nvPr/>
        </p:nvPicPr>
        <p:blipFill>
          <a:blip r:embed="rId4">
            <a:alphaModFix/>
          </a:blip>
          <a:stretch>
            <a:fillRect/>
          </a:stretch>
        </p:blipFill>
        <p:spPr>
          <a:xfrm>
            <a:off x="468875" y="7084856"/>
            <a:ext cx="1275875" cy="459320"/>
          </a:xfrm>
          <a:prstGeom prst="rect">
            <a:avLst/>
          </a:prstGeom>
          <a:noFill/>
          <a:ln>
            <a:noFill/>
          </a:ln>
        </p:spPr>
      </p:pic>
      <p:graphicFrame>
        <p:nvGraphicFramePr>
          <p:cNvPr id="466" name="Google Shape;466;p34"/>
          <p:cNvGraphicFramePr/>
          <p:nvPr/>
        </p:nvGraphicFramePr>
        <p:xfrm>
          <a:off x="835713" y="1926594"/>
          <a:ext cx="3000000" cy="3000000"/>
        </p:xfrm>
        <a:graphic>
          <a:graphicData uri="http://schemas.openxmlformats.org/drawingml/2006/table">
            <a:tbl>
              <a:tblPr>
                <a:noFill/>
                <a:tableStyleId>{3C60A88E-1721-4740-93C8-32574070E80A}</a:tableStyleId>
              </a:tblPr>
              <a:tblGrid>
                <a:gridCol w="1393200"/>
                <a:gridCol w="1593100"/>
                <a:gridCol w="1593100"/>
                <a:gridCol w="1593100"/>
                <a:gridCol w="1593100"/>
              </a:tblGrid>
              <a:tr h="459175">
                <a:tc>
                  <a:txBody>
                    <a:bodyPr/>
                    <a:lstStyle/>
                    <a:p>
                      <a:pPr indent="0" lvl="0" marL="0" rtl="0" algn="l">
                        <a:spcBef>
                          <a:spcPts val="0"/>
                        </a:spcBef>
                        <a:spcAft>
                          <a:spcPts val="0"/>
                        </a:spcAft>
                        <a:buNone/>
                      </a:pPr>
                      <a:r>
                        <a:t/>
                      </a:r>
                      <a:endParaRPr sz="1200">
                        <a:solidFill>
                          <a:srgbClr val="F3643E"/>
                        </a:solidFill>
                        <a:latin typeface="Oxygen Light"/>
                        <a:ea typeface="Oxygen Light"/>
                        <a:cs typeface="Oxygen Light"/>
                        <a:sym typeface="Oxygen Light"/>
                      </a:endParaRPr>
                    </a:p>
                  </a:txBody>
                  <a:tcPr marT="138150" marB="138150" marR="0" marL="0" anchor="b">
                    <a:lnL cap="flat" cmpd="sng" w="9525">
                      <a:solidFill>
                        <a:srgbClr val="FFFFFF"/>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94C6D"/>
                          </a:solidFill>
                          <a:latin typeface="Oxygen Light"/>
                          <a:ea typeface="Oxygen Light"/>
                          <a:cs typeface="Oxygen Light"/>
                          <a:sym typeface="Oxygen Light"/>
                        </a:rPr>
                        <a:t>Hours</a:t>
                      </a:r>
                      <a:br>
                        <a:rPr lang="en" sz="1200">
                          <a:solidFill>
                            <a:srgbClr val="094C6D"/>
                          </a:solidFill>
                          <a:latin typeface="Oxygen Light"/>
                          <a:ea typeface="Oxygen Light"/>
                          <a:cs typeface="Oxygen Light"/>
                          <a:sym typeface="Oxygen Light"/>
                        </a:rPr>
                      </a:br>
                      <a:endParaRPr sz="1200">
                        <a:solidFill>
                          <a:srgbClr val="094C6D"/>
                        </a:solidFill>
                        <a:latin typeface="Oxygen Light"/>
                        <a:ea typeface="Oxygen Light"/>
                        <a:cs typeface="Oxygen Light"/>
                        <a:sym typeface="Oxygen Light"/>
                      </a:endParaRPr>
                    </a:p>
                  </a:txBody>
                  <a:tcPr marT="138150" marB="138150" marR="0" marL="0" anchor="b">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94C6D"/>
                          </a:solidFill>
                          <a:latin typeface="Oxygen Light"/>
                          <a:ea typeface="Oxygen Light"/>
                          <a:cs typeface="Oxygen Light"/>
                          <a:sym typeface="Oxygen Light"/>
                        </a:rPr>
                        <a:t>Market Value</a:t>
                      </a:r>
                      <a:endParaRPr sz="1200">
                        <a:solidFill>
                          <a:srgbClr val="094C6D"/>
                        </a:solidFill>
                        <a:latin typeface="Oxygen Light"/>
                        <a:ea typeface="Oxygen Light"/>
                        <a:cs typeface="Oxygen Light"/>
                        <a:sym typeface="Oxygen Light"/>
                      </a:endParaRPr>
                    </a:p>
                    <a:p>
                      <a:pPr indent="0" lvl="0" marL="0" rtl="0" algn="ctr">
                        <a:spcBef>
                          <a:spcPts val="0"/>
                        </a:spcBef>
                        <a:spcAft>
                          <a:spcPts val="0"/>
                        </a:spcAft>
                        <a:buNone/>
                      </a:pPr>
                      <a:r>
                        <a:rPr lang="en" sz="1200">
                          <a:solidFill>
                            <a:srgbClr val="094C6D"/>
                          </a:solidFill>
                          <a:latin typeface="Oxygen Light"/>
                          <a:ea typeface="Oxygen Light"/>
                          <a:cs typeface="Oxygen Light"/>
                          <a:sym typeface="Oxygen Light"/>
                        </a:rPr>
                        <a:t>($150/Hour)</a:t>
                      </a:r>
                      <a:endParaRPr sz="1200">
                        <a:solidFill>
                          <a:srgbClr val="094C6D"/>
                        </a:solidFill>
                        <a:latin typeface="Oxygen Light"/>
                        <a:ea typeface="Oxygen Light"/>
                        <a:cs typeface="Oxygen Light"/>
                        <a:sym typeface="Oxygen Light"/>
                      </a:endParaRPr>
                    </a:p>
                  </a:txBody>
                  <a:tcPr marT="138150" marB="138150" marR="128000" marL="128000" anchor="b">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rgbClr val="094C6D"/>
                          </a:solidFill>
                          <a:latin typeface="Oxygen Light"/>
                          <a:ea typeface="Oxygen Light"/>
                          <a:cs typeface="Oxygen Light"/>
                          <a:sym typeface="Oxygen Light"/>
                        </a:rPr>
                        <a:t>Your Investment</a:t>
                      </a:r>
                      <a:br>
                        <a:rPr lang="en" sz="1200">
                          <a:solidFill>
                            <a:srgbClr val="094C6D"/>
                          </a:solidFill>
                          <a:latin typeface="Oxygen Light"/>
                          <a:ea typeface="Oxygen Light"/>
                          <a:cs typeface="Oxygen Light"/>
                          <a:sym typeface="Oxygen Light"/>
                        </a:rPr>
                      </a:br>
                      <a:endParaRPr sz="1200">
                        <a:solidFill>
                          <a:srgbClr val="094C6D"/>
                        </a:solidFill>
                        <a:latin typeface="Oxygen Light"/>
                        <a:ea typeface="Oxygen Light"/>
                        <a:cs typeface="Oxygen Light"/>
                        <a:sym typeface="Oxygen Light"/>
                      </a:endParaRPr>
                    </a:p>
                  </a:txBody>
                  <a:tcPr marT="138150" marB="138150" marR="128000" marL="128000" anchor="b">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rgbClr val="094C6D"/>
                          </a:solidFill>
                          <a:latin typeface="Oxygen Light"/>
                          <a:ea typeface="Oxygen Light"/>
                          <a:cs typeface="Oxygen Light"/>
                          <a:sym typeface="Oxygen Light"/>
                        </a:rPr>
                        <a:t>I-ology In-Kind</a:t>
                      </a:r>
                      <a:br>
                        <a:rPr lang="en" sz="1200">
                          <a:solidFill>
                            <a:srgbClr val="094C6D"/>
                          </a:solidFill>
                          <a:latin typeface="Oxygen Light"/>
                          <a:ea typeface="Oxygen Light"/>
                          <a:cs typeface="Oxygen Light"/>
                          <a:sym typeface="Oxygen Light"/>
                        </a:rPr>
                      </a:br>
                      <a:endParaRPr sz="1200">
                        <a:solidFill>
                          <a:srgbClr val="094C6D"/>
                        </a:solidFill>
                        <a:latin typeface="Oxygen Light"/>
                        <a:ea typeface="Oxygen Light"/>
                        <a:cs typeface="Oxygen Light"/>
                        <a:sym typeface="Oxygen Light"/>
                      </a:endParaRPr>
                    </a:p>
                  </a:txBody>
                  <a:tcPr marT="138150" marB="138150" marR="128000" marL="128000" anchor="b">
                    <a:lnL cap="flat" cmpd="sng" w="9525">
                      <a:solidFill>
                        <a:srgbClr val="094C6D"/>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94C6D"/>
                      </a:solidFill>
                      <a:prstDash val="solid"/>
                      <a:round/>
                      <a:headEnd len="sm" w="sm" type="none"/>
                      <a:tailEnd len="sm" w="sm" type="none"/>
                    </a:lnB>
                  </a:tcPr>
                </a:tc>
              </a:tr>
              <a:tr h="594950">
                <a:tc>
                  <a:txBody>
                    <a:bodyPr/>
                    <a:lstStyle/>
                    <a:p>
                      <a:pPr indent="0" lvl="0" marL="2294" rtl="0" algn="l">
                        <a:spcBef>
                          <a:spcPts val="0"/>
                        </a:spcBef>
                        <a:spcAft>
                          <a:spcPts val="0"/>
                        </a:spcAft>
                        <a:buNone/>
                      </a:pPr>
                      <a:r>
                        <a:rPr lang="en" sz="1200">
                          <a:solidFill>
                            <a:srgbClr val="F3643E"/>
                          </a:solidFill>
                          <a:latin typeface="Oxygen Light"/>
                          <a:ea typeface="Oxygen Light"/>
                          <a:cs typeface="Oxygen Light"/>
                          <a:sym typeface="Oxygen Light"/>
                        </a:rPr>
                        <a:t> Website </a:t>
                      </a:r>
                      <a:endParaRPr sz="1200">
                        <a:solidFill>
                          <a:srgbClr val="F3643E"/>
                        </a:solidFill>
                        <a:latin typeface="Oxygen Light"/>
                        <a:ea typeface="Oxygen Light"/>
                        <a:cs typeface="Oxygen Light"/>
                        <a:sym typeface="Oxygen Light"/>
                      </a:endParaRPr>
                    </a:p>
                    <a:p>
                      <a:pPr indent="0" lvl="0" marL="2294" rtl="0" algn="l">
                        <a:spcBef>
                          <a:spcPts val="0"/>
                        </a:spcBef>
                        <a:spcAft>
                          <a:spcPts val="0"/>
                        </a:spcAft>
                        <a:buNone/>
                      </a:pPr>
                      <a:r>
                        <a:rPr lang="en" sz="1200">
                          <a:solidFill>
                            <a:srgbClr val="F3643E"/>
                          </a:solidFill>
                          <a:latin typeface="Oxygen Light"/>
                          <a:ea typeface="Oxygen Light"/>
                          <a:cs typeface="Oxygen Light"/>
                          <a:sym typeface="Oxygen Light"/>
                        </a:rPr>
                        <a:t> Redevelopment </a:t>
                      </a:r>
                      <a:endParaRPr sz="1200">
                        <a:solidFill>
                          <a:srgbClr val="F3643E"/>
                        </a:solidFill>
                        <a:latin typeface="Oxygen Light"/>
                        <a:ea typeface="Oxygen Light"/>
                        <a:cs typeface="Oxygen Light"/>
                        <a:sym typeface="Oxygen Light"/>
                      </a:endParaRPr>
                    </a:p>
                    <a:p>
                      <a:pPr indent="0" lvl="0" marL="2294" rtl="0" algn="l">
                        <a:spcBef>
                          <a:spcPts val="0"/>
                        </a:spcBef>
                        <a:spcAft>
                          <a:spcPts val="0"/>
                        </a:spcAft>
                        <a:buNone/>
                      </a:pPr>
                      <a:r>
                        <a:rPr lang="en" sz="1200">
                          <a:solidFill>
                            <a:srgbClr val="F3643E"/>
                          </a:solidFill>
                          <a:latin typeface="Oxygen Light"/>
                          <a:ea typeface="Oxygen Light"/>
                          <a:cs typeface="Oxygen Light"/>
                          <a:sym typeface="Oxygen Light"/>
                        </a:rPr>
                        <a:t> Phase 1</a:t>
                      </a:r>
                      <a:endParaRPr sz="1200">
                        <a:solidFill>
                          <a:srgbClr val="F3643E"/>
                        </a:solidFill>
                        <a:latin typeface="Oxygen Light"/>
                        <a:ea typeface="Oxygen Light"/>
                        <a:cs typeface="Oxygen Light"/>
                        <a:sym typeface="Oxygen Light"/>
                      </a:endParaRPr>
                    </a:p>
                  </a:txBody>
                  <a:tcPr marT="19200" marB="19200" marR="0" marL="45700" anchor="ctr">
                    <a:lnL cap="flat" cmpd="sng" w="9525">
                      <a:solidFill>
                        <a:srgbClr val="FFFFFF"/>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520 hrs - 613 hrs</a:t>
                      </a:r>
                      <a:endParaRPr sz="1200">
                        <a:solidFill>
                          <a:srgbClr val="555555"/>
                        </a:solidFill>
                        <a:latin typeface="Helvetica Neue Light"/>
                        <a:ea typeface="Helvetica Neue Light"/>
                        <a:cs typeface="Helvetica Neue Light"/>
                        <a:sym typeface="Helvetica Neue Light"/>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$92,000</a:t>
                      </a:r>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$50,000</a:t>
                      </a:r>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$42,000</a:t>
                      </a:r>
                      <a:endParaRPr sz="1200">
                        <a:solidFill>
                          <a:srgbClr val="555555"/>
                        </a:solidFill>
                        <a:latin typeface="Helvetica Neue Light"/>
                        <a:ea typeface="Helvetica Neue Light"/>
                        <a:cs typeface="Helvetica Neue Light"/>
                        <a:sym typeface="Helvetica Neue Light"/>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r>
            </a:tbl>
          </a:graphicData>
        </a:graphic>
      </p:graphicFrame>
      <p:sp>
        <p:nvSpPr>
          <p:cNvPr id="467" name="Google Shape;467;p34"/>
          <p:cNvSpPr txBox="1"/>
          <p:nvPr/>
        </p:nvSpPr>
        <p:spPr>
          <a:xfrm>
            <a:off x="685800" y="685800"/>
            <a:ext cx="79158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Mutual Investment in Website Redesign - Phase 1</a:t>
            </a:r>
            <a:endParaRPr b="1" sz="2400">
              <a:solidFill>
                <a:schemeClr val="dk1"/>
              </a:solidFill>
              <a:latin typeface="Oxygen"/>
              <a:ea typeface="Oxygen"/>
              <a:cs typeface="Oxygen"/>
              <a:sym typeface="Oxygen"/>
            </a:endParaRPr>
          </a:p>
        </p:txBody>
      </p:sp>
      <p:cxnSp>
        <p:nvCxnSpPr>
          <p:cNvPr id="468" name="Google Shape;468;p34"/>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sp>
        <p:nvSpPr>
          <p:cNvPr id="469" name="Google Shape;469;p34"/>
          <p:cNvSpPr txBox="1"/>
          <p:nvPr>
            <p:ph idx="1" type="body"/>
          </p:nvPr>
        </p:nvSpPr>
        <p:spPr>
          <a:xfrm>
            <a:off x="685800" y="1497625"/>
            <a:ext cx="9138300" cy="3993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None/>
            </a:pPr>
            <a:r>
              <a:rPr lang="en" sz="1400">
                <a:solidFill>
                  <a:srgbClr val="555555"/>
                </a:solidFill>
                <a:latin typeface="Helvetica Neue Light"/>
                <a:ea typeface="Helvetica Neue Light"/>
                <a:cs typeface="Helvetica Neue Light"/>
                <a:sym typeface="Helvetica Neue Light"/>
              </a:rPr>
              <a:t>The table below represents the investment for Phase 1 of the website redesign Project..</a:t>
            </a:r>
            <a:endParaRPr sz="14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555555"/>
              </a:solidFill>
              <a:latin typeface="Helvetica Neue Light"/>
              <a:ea typeface="Helvetica Neue Light"/>
              <a:cs typeface="Helvetica Neue Light"/>
              <a:sym typeface="Helvetica Neue Light"/>
            </a:endParaRPr>
          </a:p>
        </p:txBody>
      </p:sp>
      <p:graphicFrame>
        <p:nvGraphicFramePr>
          <p:cNvPr id="470" name="Google Shape;470;p34"/>
          <p:cNvGraphicFramePr/>
          <p:nvPr/>
        </p:nvGraphicFramePr>
        <p:xfrm>
          <a:off x="835713" y="4703494"/>
          <a:ext cx="3000000" cy="3000000"/>
        </p:xfrm>
        <a:graphic>
          <a:graphicData uri="http://schemas.openxmlformats.org/drawingml/2006/table">
            <a:tbl>
              <a:tblPr>
                <a:noFill/>
                <a:tableStyleId>{3C60A88E-1721-4740-93C8-32574070E80A}</a:tableStyleId>
              </a:tblPr>
              <a:tblGrid>
                <a:gridCol w="1393200"/>
                <a:gridCol w="1593100"/>
                <a:gridCol w="1593100"/>
                <a:gridCol w="1593100"/>
                <a:gridCol w="1593100"/>
              </a:tblGrid>
              <a:tr h="459175">
                <a:tc>
                  <a:txBody>
                    <a:bodyPr/>
                    <a:lstStyle/>
                    <a:p>
                      <a:pPr indent="0" lvl="0" marL="0" rtl="0" algn="l">
                        <a:spcBef>
                          <a:spcPts val="0"/>
                        </a:spcBef>
                        <a:spcAft>
                          <a:spcPts val="0"/>
                        </a:spcAft>
                        <a:buNone/>
                      </a:pPr>
                      <a:r>
                        <a:t/>
                      </a:r>
                      <a:endParaRPr sz="1200">
                        <a:solidFill>
                          <a:srgbClr val="F3643E"/>
                        </a:solidFill>
                        <a:latin typeface="Oxygen Light"/>
                        <a:ea typeface="Oxygen Light"/>
                        <a:cs typeface="Oxygen Light"/>
                        <a:sym typeface="Oxygen Light"/>
                      </a:endParaRPr>
                    </a:p>
                  </a:txBody>
                  <a:tcPr marT="138150" marB="138150" marR="0" marL="0" anchor="b">
                    <a:lnL cap="flat" cmpd="sng" w="9525">
                      <a:solidFill>
                        <a:srgbClr val="FFFFFF"/>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94C6D"/>
                          </a:solidFill>
                          <a:latin typeface="Oxygen Light"/>
                          <a:ea typeface="Oxygen Light"/>
                          <a:cs typeface="Oxygen Light"/>
                          <a:sym typeface="Oxygen Light"/>
                        </a:rPr>
                        <a:t>Monthly Hours</a:t>
                      </a:r>
                      <a:br>
                        <a:rPr lang="en" sz="1200">
                          <a:solidFill>
                            <a:srgbClr val="094C6D"/>
                          </a:solidFill>
                          <a:latin typeface="Oxygen Light"/>
                          <a:ea typeface="Oxygen Light"/>
                          <a:cs typeface="Oxygen Light"/>
                          <a:sym typeface="Oxygen Light"/>
                        </a:rPr>
                      </a:br>
                      <a:endParaRPr sz="1200">
                        <a:solidFill>
                          <a:srgbClr val="F3643E"/>
                        </a:solidFill>
                        <a:latin typeface="Oxygen Light"/>
                        <a:ea typeface="Oxygen Light"/>
                        <a:cs typeface="Oxygen Light"/>
                        <a:sym typeface="Oxygen Light"/>
                      </a:endParaRPr>
                    </a:p>
                  </a:txBody>
                  <a:tcPr marT="138150" marB="138150" marR="0" marL="0" anchor="b">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94C6D"/>
                          </a:solidFill>
                          <a:latin typeface="Oxygen Light"/>
                          <a:ea typeface="Oxygen Light"/>
                          <a:cs typeface="Oxygen Light"/>
                          <a:sym typeface="Oxygen Light"/>
                        </a:rPr>
                        <a:t>Market Value</a:t>
                      </a:r>
                      <a:endParaRPr sz="1200">
                        <a:solidFill>
                          <a:srgbClr val="094C6D"/>
                        </a:solidFill>
                        <a:latin typeface="Oxygen Light"/>
                        <a:ea typeface="Oxygen Light"/>
                        <a:cs typeface="Oxygen Light"/>
                        <a:sym typeface="Oxygen Light"/>
                      </a:endParaRPr>
                    </a:p>
                    <a:p>
                      <a:pPr indent="0" lvl="0" marL="0" rtl="0" algn="ctr">
                        <a:spcBef>
                          <a:spcPts val="0"/>
                        </a:spcBef>
                        <a:spcAft>
                          <a:spcPts val="0"/>
                        </a:spcAft>
                        <a:buNone/>
                      </a:pPr>
                      <a:r>
                        <a:rPr lang="en" sz="1200">
                          <a:solidFill>
                            <a:srgbClr val="094C6D"/>
                          </a:solidFill>
                          <a:latin typeface="Oxygen Light"/>
                          <a:ea typeface="Oxygen Light"/>
                          <a:cs typeface="Oxygen Light"/>
                          <a:sym typeface="Oxygen Light"/>
                        </a:rPr>
                        <a:t>($150/Hour)</a:t>
                      </a:r>
                      <a:endParaRPr sz="1200">
                        <a:solidFill>
                          <a:srgbClr val="094C6D"/>
                        </a:solidFill>
                        <a:latin typeface="Oxygen Light"/>
                        <a:ea typeface="Oxygen Light"/>
                        <a:cs typeface="Oxygen Light"/>
                        <a:sym typeface="Oxygen Light"/>
                      </a:endParaRPr>
                    </a:p>
                  </a:txBody>
                  <a:tcPr marT="138150" marB="138150" marR="128000" marL="128000" anchor="b">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rgbClr val="094C6D"/>
                          </a:solidFill>
                          <a:latin typeface="Oxygen Light"/>
                          <a:ea typeface="Oxygen Light"/>
                          <a:cs typeface="Oxygen Light"/>
                          <a:sym typeface="Oxygen Light"/>
                        </a:rPr>
                        <a:t>Your Investment</a:t>
                      </a:r>
                      <a:br>
                        <a:rPr lang="en" sz="1200">
                          <a:solidFill>
                            <a:srgbClr val="094C6D"/>
                          </a:solidFill>
                          <a:latin typeface="Oxygen Light"/>
                          <a:ea typeface="Oxygen Light"/>
                          <a:cs typeface="Oxygen Light"/>
                          <a:sym typeface="Oxygen Light"/>
                        </a:rPr>
                      </a:br>
                      <a:endParaRPr sz="1200">
                        <a:solidFill>
                          <a:srgbClr val="094C6D"/>
                        </a:solidFill>
                        <a:latin typeface="Oxygen Light"/>
                        <a:ea typeface="Oxygen Light"/>
                        <a:cs typeface="Oxygen Light"/>
                        <a:sym typeface="Oxygen Light"/>
                      </a:endParaRPr>
                    </a:p>
                  </a:txBody>
                  <a:tcPr marT="138150" marB="138150" marR="128000" marL="128000" anchor="b">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rgbClr val="094C6D"/>
                          </a:solidFill>
                          <a:latin typeface="Oxygen Light"/>
                          <a:ea typeface="Oxygen Light"/>
                          <a:cs typeface="Oxygen Light"/>
                          <a:sym typeface="Oxygen Light"/>
                        </a:rPr>
                        <a:t>I-ology In-Kind</a:t>
                      </a:r>
                      <a:br>
                        <a:rPr lang="en" sz="1200">
                          <a:solidFill>
                            <a:srgbClr val="094C6D"/>
                          </a:solidFill>
                          <a:latin typeface="Oxygen Light"/>
                          <a:ea typeface="Oxygen Light"/>
                          <a:cs typeface="Oxygen Light"/>
                          <a:sym typeface="Oxygen Light"/>
                        </a:rPr>
                      </a:br>
                      <a:endParaRPr sz="1200">
                        <a:solidFill>
                          <a:srgbClr val="094C6D"/>
                        </a:solidFill>
                        <a:latin typeface="Oxygen Light"/>
                        <a:ea typeface="Oxygen Light"/>
                        <a:cs typeface="Oxygen Light"/>
                        <a:sym typeface="Oxygen Light"/>
                      </a:endParaRPr>
                    </a:p>
                  </a:txBody>
                  <a:tcPr marT="138150" marB="138150" marR="128000" marL="128000" anchor="b">
                    <a:lnL cap="flat" cmpd="sng" w="9525">
                      <a:solidFill>
                        <a:srgbClr val="094C6D"/>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94C6D"/>
                      </a:solidFill>
                      <a:prstDash val="solid"/>
                      <a:round/>
                      <a:headEnd len="sm" w="sm" type="none"/>
                      <a:tailEnd len="sm" w="sm" type="none"/>
                    </a:lnB>
                  </a:tcPr>
                </a:tc>
              </a:tr>
              <a:tr h="594950">
                <a:tc>
                  <a:txBody>
                    <a:bodyPr/>
                    <a:lstStyle/>
                    <a:p>
                      <a:pPr indent="0" lvl="0" marL="2294" rtl="0" algn="l">
                        <a:spcBef>
                          <a:spcPts val="0"/>
                        </a:spcBef>
                        <a:spcAft>
                          <a:spcPts val="0"/>
                        </a:spcAft>
                        <a:buNone/>
                      </a:pPr>
                      <a:r>
                        <a:rPr lang="en" sz="1200">
                          <a:solidFill>
                            <a:srgbClr val="F3643E"/>
                          </a:solidFill>
                          <a:latin typeface="Oxygen Light"/>
                          <a:ea typeface="Oxygen Light"/>
                          <a:cs typeface="Oxygen Light"/>
                          <a:sym typeface="Oxygen Light"/>
                        </a:rPr>
                        <a:t> Support &amp; </a:t>
                      </a:r>
                      <a:br>
                        <a:rPr lang="en" sz="1200">
                          <a:solidFill>
                            <a:srgbClr val="F3643E"/>
                          </a:solidFill>
                          <a:latin typeface="Oxygen Light"/>
                          <a:ea typeface="Oxygen Light"/>
                          <a:cs typeface="Oxygen Light"/>
                          <a:sym typeface="Oxygen Light"/>
                        </a:rPr>
                      </a:br>
                      <a:r>
                        <a:rPr lang="en" sz="1200">
                          <a:solidFill>
                            <a:srgbClr val="F3643E"/>
                          </a:solidFill>
                          <a:latin typeface="Oxygen Light"/>
                          <a:ea typeface="Oxygen Light"/>
                          <a:cs typeface="Oxygen Light"/>
                          <a:sym typeface="Oxygen Light"/>
                        </a:rPr>
                        <a:t> Maintenance</a:t>
                      </a:r>
                      <a:endParaRPr sz="1200">
                        <a:solidFill>
                          <a:srgbClr val="F3643E"/>
                        </a:solidFill>
                        <a:latin typeface="Oxygen Light"/>
                        <a:ea typeface="Oxygen Light"/>
                        <a:cs typeface="Oxygen Light"/>
                        <a:sym typeface="Oxygen Light"/>
                      </a:endParaRPr>
                    </a:p>
                  </a:txBody>
                  <a:tcPr marT="19200" marB="19200" marR="0" marL="45700" anchor="ctr">
                    <a:lnL cap="flat" cmpd="sng" w="9525">
                      <a:solidFill>
                        <a:srgbClr val="FFFFFF"/>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30 hrs</a:t>
                      </a:r>
                      <a:endParaRPr sz="1200">
                        <a:solidFill>
                          <a:srgbClr val="555555"/>
                        </a:solidFill>
                        <a:latin typeface="Helvetica Neue Light"/>
                        <a:ea typeface="Helvetica Neue Light"/>
                        <a:cs typeface="Helvetica Neue Light"/>
                        <a:sym typeface="Helvetica Neue Light"/>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$4,500/month</a:t>
                      </a:r>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$3,450/month</a:t>
                      </a:r>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$1,050/month</a:t>
                      </a:r>
                      <a:endParaRPr sz="1200">
                        <a:solidFill>
                          <a:srgbClr val="555555"/>
                        </a:solidFill>
                        <a:latin typeface="Helvetica Neue Light"/>
                        <a:ea typeface="Helvetica Neue Light"/>
                        <a:cs typeface="Helvetica Neue Light"/>
                        <a:sym typeface="Helvetica Neue Light"/>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r>
              <a:tr h="594950">
                <a:tc>
                  <a:txBody>
                    <a:bodyPr/>
                    <a:lstStyle/>
                    <a:p>
                      <a:pPr indent="0" lvl="0" marL="2294" rtl="0" algn="l">
                        <a:spcBef>
                          <a:spcPts val="0"/>
                        </a:spcBef>
                        <a:spcAft>
                          <a:spcPts val="0"/>
                        </a:spcAft>
                        <a:buNone/>
                      </a:pPr>
                      <a:r>
                        <a:rPr lang="en" sz="1200">
                          <a:solidFill>
                            <a:srgbClr val="F3643E"/>
                          </a:solidFill>
                          <a:latin typeface="Oxygen Light"/>
                          <a:ea typeface="Oxygen Light"/>
                          <a:cs typeface="Oxygen Light"/>
                          <a:sym typeface="Oxygen Light"/>
                        </a:rPr>
                        <a:t>Managed Hosting</a:t>
                      </a:r>
                      <a:endParaRPr sz="1200">
                        <a:solidFill>
                          <a:srgbClr val="F3643E"/>
                        </a:solidFill>
                        <a:latin typeface="Oxygen Light"/>
                        <a:ea typeface="Oxygen Light"/>
                        <a:cs typeface="Oxygen Light"/>
                        <a:sym typeface="Oxygen Light"/>
                      </a:endParaRPr>
                    </a:p>
                  </a:txBody>
                  <a:tcPr marT="19200" marB="19200" marR="0" marL="45700" anchor="ctr">
                    <a:lnL cap="flat" cmpd="sng" w="9525">
                      <a:solidFill>
                        <a:srgbClr val="FFFFFF"/>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N/A</a:t>
                      </a:r>
                      <a:endParaRPr sz="1200">
                        <a:solidFill>
                          <a:srgbClr val="555555"/>
                        </a:solidFill>
                        <a:latin typeface="Helvetica Neue Light"/>
                        <a:ea typeface="Helvetica Neue Light"/>
                        <a:cs typeface="Helvetica Neue Light"/>
                        <a:sym typeface="Helvetica Neue Light"/>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$300/month</a:t>
                      </a:r>
                      <a:endParaRPr sz="1200">
                        <a:solidFill>
                          <a:srgbClr val="555555"/>
                        </a:solidFill>
                        <a:latin typeface="Helvetica Neue Light"/>
                        <a:ea typeface="Helvetica Neue Light"/>
                        <a:cs typeface="Helvetica Neue Light"/>
                        <a:sym typeface="Helvetica Neue Light"/>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$150/month</a:t>
                      </a:r>
                      <a:endParaRPr sz="1200">
                        <a:solidFill>
                          <a:srgbClr val="555555"/>
                        </a:solidFill>
                        <a:latin typeface="Helvetica Neue Light"/>
                        <a:ea typeface="Helvetica Neue Light"/>
                        <a:cs typeface="Helvetica Neue Light"/>
                        <a:sym typeface="Helvetica Neue Light"/>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094C6D"/>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555555"/>
                          </a:solidFill>
                          <a:latin typeface="Helvetica Neue Light"/>
                          <a:ea typeface="Helvetica Neue Light"/>
                          <a:cs typeface="Helvetica Neue Light"/>
                          <a:sym typeface="Helvetica Neue Light"/>
                        </a:rPr>
                        <a:t>$150/month</a:t>
                      </a:r>
                      <a:endParaRPr sz="1200">
                        <a:solidFill>
                          <a:srgbClr val="555555"/>
                        </a:solidFill>
                        <a:latin typeface="Helvetica Neue Light"/>
                        <a:ea typeface="Helvetica Neue Light"/>
                        <a:cs typeface="Helvetica Neue Light"/>
                        <a:sym typeface="Helvetica Neue Light"/>
                      </a:endParaRPr>
                    </a:p>
                  </a:txBody>
                  <a:tcPr marT="138150" marB="138150" marR="128000" marL="128000" anchor="ctr">
                    <a:lnL cap="flat" cmpd="sng" w="9525">
                      <a:solidFill>
                        <a:srgbClr val="094C6D"/>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94C6D"/>
                      </a:solidFill>
                      <a:prstDash val="solid"/>
                      <a:round/>
                      <a:headEnd len="sm" w="sm" type="none"/>
                      <a:tailEnd len="sm" w="sm" type="none"/>
                    </a:lnT>
                    <a:lnB cap="flat" cmpd="sng" w="9525">
                      <a:solidFill>
                        <a:srgbClr val="094C6D"/>
                      </a:solidFill>
                      <a:prstDash val="solid"/>
                      <a:round/>
                      <a:headEnd len="sm" w="sm" type="none"/>
                      <a:tailEnd len="sm" w="sm" type="none"/>
                    </a:lnB>
                  </a:tcPr>
                </a:tc>
              </a:tr>
            </a:tbl>
          </a:graphicData>
        </a:graphic>
      </p:graphicFrame>
      <p:sp>
        <p:nvSpPr>
          <p:cNvPr id="471" name="Google Shape;471;p34"/>
          <p:cNvSpPr txBox="1"/>
          <p:nvPr>
            <p:ph idx="1" type="body"/>
          </p:nvPr>
        </p:nvSpPr>
        <p:spPr>
          <a:xfrm>
            <a:off x="685800" y="3605950"/>
            <a:ext cx="9935100" cy="7605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None/>
            </a:pPr>
            <a:r>
              <a:rPr lang="en" sz="1400">
                <a:solidFill>
                  <a:srgbClr val="555555"/>
                </a:solidFill>
                <a:latin typeface="Helvetica Neue Light"/>
                <a:ea typeface="Helvetica Neue Light"/>
                <a:cs typeface="Helvetica Neue Light"/>
                <a:sym typeface="Helvetica Neue Light"/>
              </a:rPr>
              <a:t>Below are the recurring costs for Managed Hosting, as well as ongoing Support &amp; Maintenance after the launch of the new website. Support &amp; Maintenance includes required and/or requested </a:t>
            </a:r>
            <a:r>
              <a:rPr lang="en" sz="1400">
                <a:solidFill>
                  <a:srgbClr val="555555"/>
                </a:solidFill>
                <a:latin typeface="Helvetica Neue Light"/>
                <a:ea typeface="Helvetica Neue Light"/>
                <a:cs typeface="Helvetica Neue Light"/>
                <a:sym typeface="Helvetica Neue Light"/>
              </a:rPr>
              <a:t>technical support</a:t>
            </a:r>
            <a:r>
              <a:rPr lang="en" sz="1400">
                <a:solidFill>
                  <a:srgbClr val="555555"/>
                </a:solidFill>
                <a:latin typeface="Helvetica Neue Light"/>
                <a:ea typeface="Helvetica Neue Light"/>
                <a:cs typeface="Helvetica Neue Light"/>
                <a:sym typeface="Helvetica Neue Light"/>
              </a:rPr>
              <a:t>, as well as minor updates and enhancements to the new HonorHealth Foundation website. </a:t>
            </a:r>
            <a:endParaRPr sz="14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555555"/>
              </a:solidFill>
              <a:latin typeface="Helvetica Neue Light"/>
              <a:ea typeface="Helvetica Neue Light"/>
              <a:cs typeface="Helvetica Neue Light"/>
              <a:sym typeface="Helvetica Neu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5" name="Shape 475"/>
        <p:cNvGrpSpPr/>
        <p:nvPr/>
      </p:nvGrpSpPr>
      <p:grpSpPr>
        <a:xfrm>
          <a:off x="0" y="0"/>
          <a:ext cx="0" cy="0"/>
          <a:chOff x="0" y="0"/>
          <a:chExt cx="0" cy="0"/>
        </a:xfrm>
      </p:grpSpPr>
      <p:pic>
        <p:nvPicPr>
          <p:cNvPr id="476" name="Google Shape;476;p35"/>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477" name="Google Shape;477;p35"/>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5"/>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21</a:t>
            </a:r>
            <a:endParaRPr b="1" sz="2400">
              <a:solidFill>
                <a:srgbClr val="FFFFFF"/>
              </a:solidFill>
              <a:latin typeface="Oxygen"/>
              <a:ea typeface="Oxygen"/>
              <a:cs typeface="Oxygen"/>
              <a:sym typeface="Oxygen"/>
            </a:endParaRPr>
          </a:p>
        </p:txBody>
      </p:sp>
      <p:sp>
        <p:nvSpPr>
          <p:cNvPr id="479" name="Google Shape;479;p35"/>
          <p:cNvSpPr txBox="1"/>
          <p:nvPr>
            <p:ph type="title"/>
          </p:nvPr>
        </p:nvSpPr>
        <p:spPr>
          <a:xfrm>
            <a:off x="685800" y="2614200"/>
            <a:ext cx="9165000" cy="1272000"/>
          </a:xfrm>
          <a:prstGeom prst="rect">
            <a:avLst/>
          </a:prstGeom>
        </p:spPr>
        <p:txBody>
          <a:bodyPr anchorCtr="0" anchor="b" bIns="131375" lIns="131375" spcFirstLastPara="1" rIns="131375" wrap="square" tIns="131375">
            <a:noAutofit/>
          </a:bodyPr>
          <a:lstStyle/>
          <a:p>
            <a:pPr indent="0" lvl="0" marL="0" rtl="0" algn="l">
              <a:spcBef>
                <a:spcPts val="0"/>
              </a:spcBef>
              <a:spcAft>
                <a:spcPts val="0"/>
              </a:spcAft>
              <a:buNone/>
            </a:pPr>
            <a:r>
              <a:rPr b="1" lang="en" sz="6000">
                <a:solidFill>
                  <a:srgbClr val="F3643E"/>
                </a:solidFill>
                <a:latin typeface="Oxygen"/>
                <a:ea typeface="Oxygen"/>
                <a:cs typeface="Oxygen"/>
                <a:sym typeface="Oxygen"/>
              </a:rPr>
              <a:t>The Big Picture</a:t>
            </a:r>
            <a:endParaRPr b="1" sz="6000">
              <a:solidFill>
                <a:srgbClr val="F3643E"/>
              </a:solidFill>
              <a:latin typeface="Oxygen"/>
              <a:ea typeface="Oxygen"/>
              <a:cs typeface="Oxygen"/>
              <a:sym typeface="Oxygen"/>
            </a:endParaRPr>
          </a:p>
          <a:p>
            <a:pPr indent="457200" lvl="0" marL="0" rtl="0" algn="l">
              <a:spcBef>
                <a:spcPts val="0"/>
              </a:spcBef>
              <a:spcAft>
                <a:spcPts val="0"/>
              </a:spcAft>
              <a:buNone/>
            </a:pPr>
            <a:r>
              <a:rPr b="1" lang="en" sz="3000">
                <a:solidFill>
                  <a:srgbClr val="555555"/>
                </a:solidFill>
                <a:latin typeface="Oxygen"/>
                <a:ea typeface="Oxygen"/>
                <a:cs typeface="Oxygen"/>
                <a:sym typeface="Oxygen"/>
              </a:rPr>
              <a:t>Build for Today, Plan for the Future</a:t>
            </a:r>
            <a:endParaRPr b="1" sz="3000">
              <a:solidFill>
                <a:srgbClr val="000000"/>
              </a:solidFill>
              <a:latin typeface="Oxygen"/>
              <a:ea typeface="Oxygen"/>
              <a:cs typeface="Oxygen"/>
              <a:sym typeface="Oxygen"/>
            </a:endParaRPr>
          </a:p>
        </p:txBody>
      </p:sp>
      <p:cxnSp>
        <p:nvCxnSpPr>
          <p:cNvPr id="480" name="Google Shape;480;p35"/>
          <p:cNvCxnSpPr/>
          <p:nvPr/>
        </p:nvCxnSpPr>
        <p:spPr>
          <a:xfrm>
            <a:off x="685800" y="3872925"/>
            <a:ext cx="9165000" cy="0"/>
          </a:xfrm>
          <a:prstGeom prst="straightConnector1">
            <a:avLst/>
          </a:prstGeom>
          <a:noFill/>
          <a:ln cap="flat" cmpd="sng" w="19050">
            <a:solidFill>
              <a:srgbClr val="F3643E"/>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4" name="Shape 484"/>
        <p:cNvGrpSpPr/>
        <p:nvPr/>
      </p:nvGrpSpPr>
      <p:grpSpPr>
        <a:xfrm>
          <a:off x="0" y="0"/>
          <a:ext cx="0" cy="0"/>
          <a:chOff x="0" y="0"/>
          <a:chExt cx="0" cy="0"/>
        </a:xfrm>
      </p:grpSpPr>
      <p:pic>
        <p:nvPicPr>
          <p:cNvPr id="485" name="Google Shape;485;p36"/>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486" name="Google Shape;486;p36"/>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6"/>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22</a:t>
            </a:r>
            <a:endParaRPr b="1" sz="2400">
              <a:solidFill>
                <a:srgbClr val="FFFFFF"/>
              </a:solidFill>
              <a:latin typeface="Oxygen"/>
              <a:ea typeface="Oxygen"/>
              <a:cs typeface="Oxygen"/>
              <a:sym typeface="Oxygen"/>
            </a:endParaRPr>
          </a:p>
        </p:txBody>
      </p:sp>
      <p:pic>
        <p:nvPicPr>
          <p:cNvPr id="488" name="Google Shape;488;p36"/>
          <p:cNvPicPr preferRelativeResize="0"/>
          <p:nvPr/>
        </p:nvPicPr>
        <p:blipFill>
          <a:blip r:embed="rId5">
            <a:alphaModFix amt="50000"/>
          </a:blip>
          <a:stretch>
            <a:fillRect/>
          </a:stretch>
        </p:blipFill>
        <p:spPr>
          <a:xfrm>
            <a:off x="4587613" y="3594775"/>
            <a:ext cx="3626374" cy="3626374"/>
          </a:xfrm>
          <a:prstGeom prst="rect">
            <a:avLst/>
          </a:prstGeom>
          <a:noFill/>
          <a:ln>
            <a:noFill/>
          </a:ln>
          <a:effectLst>
            <a:outerShdw blurRad="142875" rotWithShape="0" algn="bl" dir="5400000" dist="85725">
              <a:srgbClr val="31859B">
                <a:alpha val="23000"/>
              </a:srgbClr>
            </a:outerShdw>
          </a:effectLst>
        </p:spPr>
      </p:pic>
      <p:sp>
        <p:nvSpPr>
          <p:cNvPr id="489" name="Google Shape;489;p36"/>
          <p:cNvSpPr txBox="1"/>
          <p:nvPr>
            <p:ph idx="4294967295" type="body"/>
          </p:nvPr>
        </p:nvSpPr>
        <p:spPr>
          <a:xfrm>
            <a:off x="685800" y="1450375"/>
            <a:ext cx="9510900" cy="2144400"/>
          </a:xfrm>
          <a:prstGeom prst="rect">
            <a:avLst/>
          </a:prstGeom>
        </p:spPr>
        <p:txBody>
          <a:bodyPr anchorCtr="0" anchor="t" bIns="131375" lIns="131375" spcFirstLastPara="1" rIns="131375" wrap="square" tIns="131375">
            <a:noAutofit/>
          </a:bodyPr>
          <a:lstStyle/>
          <a:p>
            <a:pPr indent="0" lvl="0" marL="0" marR="675963"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I-ology will design for the Big Picture, yet build based on requirements for today. The rapid growth of technology has users seeking to digitally engage with organizations </a:t>
            </a:r>
            <a:r>
              <a:rPr lang="en" sz="1800">
                <a:solidFill>
                  <a:srgbClr val="555555"/>
                </a:solidFill>
                <a:latin typeface="Helvetica Neue Light"/>
                <a:ea typeface="Helvetica Neue Light"/>
                <a:cs typeface="Helvetica Neue Light"/>
                <a:sym typeface="Helvetica Neue Light"/>
              </a:rPr>
              <a:t>that</a:t>
            </a:r>
            <a:r>
              <a:rPr lang="en" sz="1800">
                <a:solidFill>
                  <a:srgbClr val="555555"/>
                </a:solidFill>
                <a:latin typeface="Helvetica Neue Light"/>
                <a:ea typeface="Helvetica Neue Light"/>
                <a:cs typeface="Helvetica Neue Light"/>
                <a:sym typeface="Helvetica Neue Light"/>
              </a:rPr>
              <a:t> provide a streamlined experience. </a:t>
            </a:r>
            <a:endParaRPr sz="1800">
              <a:solidFill>
                <a:srgbClr val="555555"/>
              </a:solidFill>
              <a:latin typeface="Helvetica Neue Light"/>
              <a:ea typeface="Helvetica Neue Light"/>
              <a:cs typeface="Helvetica Neue Light"/>
              <a:sym typeface="Helvetica Neue Light"/>
            </a:endParaRPr>
          </a:p>
          <a:p>
            <a:pPr indent="0" lvl="0" marL="0" rtl="0" algn="l">
              <a:spcBef>
                <a:spcPts val="1000"/>
              </a:spcBef>
              <a:spcAft>
                <a:spcPts val="0"/>
              </a:spcAft>
              <a:buNone/>
            </a:pPr>
            <a:r>
              <a:rPr lang="en" sz="1800">
                <a:solidFill>
                  <a:srgbClr val="555555"/>
                </a:solidFill>
                <a:latin typeface="Helvetica Neue Light"/>
                <a:ea typeface="Helvetica Neue Light"/>
                <a:cs typeface="Helvetica Neue Light"/>
                <a:sym typeface="Helvetica Neue Light"/>
              </a:rPr>
              <a:t>Collaboration will extend beyond Phase 1 to ensure that all aspects of your digital ecosystem are harmonized and deliver a fluid user experience across all applications and devices.</a:t>
            </a:r>
            <a:endParaRPr sz="1800">
              <a:solidFill>
                <a:srgbClr val="555555"/>
              </a:solidFill>
              <a:latin typeface="Helvetica Neue Light"/>
              <a:ea typeface="Helvetica Neue Light"/>
              <a:cs typeface="Helvetica Neue Light"/>
              <a:sym typeface="Helvetica Neue Light"/>
            </a:endParaRPr>
          </a:p>
        </p:txBody>
      </p:sp>
      <p:sp>
        <p:nvSpPr>
          <p:cNvPr id="490" name="Google Shape;490;p36"/>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We will Co-Create Engagement for All</a:t>
            </a:r>
            <a:endParaRPr b="1" sz="2400">
              <a:solidFill>
                <a:schemeClr val="dk1"/>
              </a:solidFill>
              <a:latin typeface="Oxygen"/>
              <a:ea typeface="Oxygen"/>
              <a:cs typeface="Oxygen"/>
              <a:sym typeface="Oxygen"/>
            </a:endParaRPr>
          </a:p>
        </p:txBody>
      </p:sp>
      <p:cxnSp>
        <p:nvCxnSpPr>
          <p:cNvPr id="491" name="Google Shape;491;p36"/>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grpSp>
        <p:nvGrpSpPr>
          <p:cNvPr id="492" name="Google Shape;492;p36"/>
          <p:cNvGrpSpPr/>
          <p:nvPr/>
        </p:nvGrpSpPr>
        <p:grpSpPr>
          <a:xfrm>
            <a:off x="5151665" y="4167252"/>
            <a:ext cx="672623" cy="672623"/>
            <a:chOff x="5317375" y="4237115"/>
            <a:chExt cx="665700" cy="665700"/>
          </a:xfrm>
        </p:grpSpPr>
        <p:sp>
          <p:nvSpPr>
            <p:cNvPr id="493" name="Google Shape;493;p36"/>
            <p:cNvSpPr/>
            <p:nvPr/>
          </p:nvSpPr>
          <p:spPr>
            <a:xfrm>
              <a:off x="5317375" y="4237115"/>
              <a:ext cx="665700" cy="665700"/>
            </a:xfrm>
            <a:prstGeom prst="ellipse">
              <a:avLst/>
            </a:prstGeom>
            <a:solidFill>
              <a:srgbClr val="FFFFFF"/>
            </a:solidFill>
            <a:ln cap="flat" cmpd="sng" w="9525">
              <a:solidFill>
                <a:srgbClr val="F3F3F3"/>
              </a:solidFill>
              <a:prstDash val="solid"/>
              <a:round/>
              <a:headEnd len="sm" w="sm" type="none"/>
              <a:tailEnd len="sm" w="sm" type="none"/>
            </a:ln>
            <a:effectLst>
              <a:outerShdw blurRad="57150" rotWithShape="0" algn="bl" dir="288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4" name="Google Shape;494;p36"/>
            <p:cNvPicPr preferRelativeResize="0"/>
            <p:nvPr/>
          </p:nvPicPr>
          <p:blipFill>
            <a:blip r:embed="rId6">
              <a:alphaModFix/>
            </a:blip>
            <a:stretch>
              <a:fillRect/>
            </a:stretch>
          </p:blipFill>
          <p:spPr>
            <a:xfrm>
              <a:off x="5388357" y="4304936"/>
              <a:ext cx="530062" cy="530069"/>
            </a:xfrm>
            <a:prstGeom prst="rect">
              <a:avLst/>
            </a:prstGeom>
            <a:noFill/>
            <a:ln>
              <a:noFill/>
            </a:ln>
          </p:spPr>
        </p:pic>
      </p:grpSp>
      <p:grpSp>
        <p:nvGrpSpPr>
          <p:cNvPr id="495" name="Google Shape;495;p36"/>
          <p:cNvGrpSpPr/>
          <p:nvPr/>
        </p:nvGrpSpPr>
        <p:grpSpPr>
          <a:xfrm>
            <a:off x="7187440" y="4316072"/>
            <a:ext cx="672623" cy="672623"/>
            <a:chOff x="7027375" y="4384402"/>
            <a:chExt cx="665700" cy="665700"/>
          </a:xfrm>
        </p:grpSpPr>
        <p:sp>
          <p:nvSpPr>
            <p:cNvPr id="496" name="Google Shape;496;p36"/>
            <p:cNvSpPr/>
            <p:nvPr/>
          </p:nvSpPr>
          <p:spPr>
            <a:xfrm>
              <a:off x="7027375" y="4384402"/>
              <a:ext cx="665700" cy="665700"/>
            </a:xfrm>
            <a:prstGeom prst="ellipse">
              <a:avLst/>
            </a:prstGeom>
            <a:solidFill>
              <a:srgbClr val="FFFFFF"/>
            </a:solidFill>
            <a:ln cap="flat" cmpd="sng" w="9525">
              <a:solidFill>
                <a:srgbClr val="F3F3F3"/>
              </a:solidFill>
              <a:prstDash val="solid"/>
              <a:round/>
              <a:headEnd len="sm" w="sm" type="none"/>
              <a:tailEnd len="sm" w="sm" type="none"/>
            </a:ln>
            <a:effectLst>
              <a:outerShdw blurRad="57150" rotWithShape="0" algn="bl" dir="288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7" name="Google Shape;497;p36"/>
            <p:cNvPicPr preferRelativeResize="0"/>
            <p:nvPr/>
          </p:nvPicPr>
          <p:blipFill>
            <a:blip r:embed="rId7">
              <a:alphaModFix/>
            </a:blip>
            <a:stretch>
              <a:fillRect/>
            </a:stretch>
          </p:blipFill>
          <p:spPr>
            <a:xfrm>
              <a:off x="7095194" y="4452217"/>
              <a:ext cx="530062" cy="530069"/>
            </a:xfrm>
            <a:prstGeom prst="rect">
              <a:avLst/>
            </a:prstGeom>
            <a:noFill/>
            <a:ln>
              <a:noFill/>
            </a:ln>
          </p:spPr>
        </p:pic>
      </p:grpSp>
      <p:grpSp>
        <p:nvGrpSpPr>
          <p:cNvPr id="498" name="Google Shape;498;p36"/>
          <p:cNvGrpSpPr/>
          <p:nvPr/>
        </p:nvGrpSpPr>
        <p:grpSpPr>
          <a:xfrm>
            <a:off x="5669157" y="5180712"/>
            <a:ext cx="672623" cy="672623"/>
            <a:chOff x="5600925" y="5011527"/>
            <a:chExt cx="665700" cy="665700"/>
          </a:xfrm>
        </p:grpSpPr>
        <p:sp>
          <p:nvSpPr>
            <p:cNvPr id="499" name="Google Shape;499;p36"/>
            <p:cNvSpPr/>
            <p:nvPr/>
          </p:nvSpPr>
          <p:spPr>
            <a:xfrm>
              <a:off x="5600925" y="5011527"/>
              <a:ext cx="665700" cy="665700"/>
            </a:xfrm>
            <a:prstGeom prst="ellipse">
              <a:avLst/>
            </a:prstGeom>
            <a:solidFill>
              <a:srgbClr val="FFFFFF"/>
            </a:solidFill>
            <a:ln cap="flat" cmpd="sng" w="9525">
              <a:solidFill>
                <a:srgbClr val="F3F3F3"/>
              </a:solidFill>
              <a:prstDash val="solid"/>
              <a:round/>
              <a:headEnd len="sm" w="sm" type="none"/>
              <a:tailEnd len="sm" w="sm" type="none"/>
            </a:ln>
            <a:effectLst>
              <a:outerShdw blurRad="57150" rotWithShape="0" algn="bl" dir="288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0" name="Google Shape;500;p36"/>
            <p:cNvPicPr preferRelativeResize="0"/>
            <p:nvPr/>
          </p:nvPicPr>
          <p:blipFill>
            <a:blip r:embed="rId8">
              <a:alphaModFix/>
            </a:blip>
            <a:stretch>
              <a:fillRect/>
            </a:stretch>
          </p:blipFill>
          <p:spPr>
            <a:xfrm>
              <a:off x="5668744" y="5079342"/>
              <a:ext cx="530062" cy="530069"/>
            </a:xfrm>
            <a:prstGeom prst="rect">
              <a:avLst/>
            </a:prstGeom>
            <a:noFill/>
            <a:ln>
              <a:noFill/>
            </a:ln>
          </p:spPr>
        </p:pic>
      </p:grpSp>
      <p:grpSp>
        <p:nvGrpSpPr>
          <p:cNvPr id="501" name="Google Shape;501;p36"/>
          <p:cNvGrpSpPr/>
          <p:nvPr/>
        </p:nvGrpSpPr>
        <p:grpSpPr>
          <a:xfrm>
            <a:off x="6169553" y="3814042"/>
            <a:ext cx="672623" cy="672623"/>
            <a:chOff x="6172375" y="3887540"/>
            <a:chExt cx="665700" cy="665700"/>
          </a:xfrm>
        </p:grpSpPr>
        <p:sp>
          <p:nvSpPr>
            <p:cNvPr id="502" name="Google Shape;502;p36"/>
            <p:cNvSpPr/>
            <p:nvPr/>
          </p:nvSpPr>
          <p:spPr>
            <a:xfrm>
              <a:off x="6172375" y="3887540"/>
              <a:ext cx="665700" cy="665700"/>
            </a:xfrm>
            <a:prstGeom prst="ellipse">
              <a:avLst/>
            </a:prstGeom>
            <a:solidFill>
              <a:srgbClr val="FFFFFF"/>
            </a:solidFill>
            <a:ln cap="flat" cmpd="sng" w="9525">
              <a:solidFill>
                <a:srgbClr val="F3F3F3"/>
              </a:solidFill>
              <a:prstDash val="solid"/>
              <a:round/>
              <a:headEnd len="sm" w="sm" type="none"/>
              <a:tailEnd len="sm" w="sm" type="none"/>
            </a:ln>
            <a:effectLst>
              <a:outerShdw blurRad="57150" rotWithShape="0" algn="bl" dir="288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3" name="Google Shape;503;p36"/>
            <p:cNvPicPr preferRelativeResize="0"/>
            <p:nvPr/>
          </p:nvPicPr>
          <p:blipFill>
            <a:blip r:embed="rId9">
              <a:alphaModFix/>
            </a:blip>
            <a:stretch>
              <a:fillRect/>
            </a:stretch>
          </p:blipFill>
          <p:spPr>
            <a:xfrm>
              <a:off x="6240208" y="3955369"/>
              <a:ext cx="530034" cy="530042"/>
            </a:xfrm>
            <a:prstGeom prst="rect">
              <a:avLst/>
            </a:prstGeom>
            <a:noFill/>
            <a:ln>
              <a:noFill/>
            </a:ln>
          </p:spPr>
        </p:pic>
      </p:grpSp>
      <p:grpSp>
        <p:nvGrpSpPr>
          <p:cNvPr id="504" name="Google Shape;504;p36"/>
          <p:cNvGrpSpPr/>
          <p:nvPr/>
        </p:nvGrpSpPr>
        <p:grpSpPr>
          <a:xfrm>
            <a:off x="6494661" y="4752923"/>
            <a:ext cx="672623" cy="672623"/>
            <a:chOff x="6494138" y="4740552"/>
            <a:chExt cx="665700" cy="665700"/>
          </a:xfrm>
        </p:grpSpPr>
        <p:sp>
          <p:nvSpPr>
            <p:cNvPr id="505" name="Google Shape;505;p36"/>
            <p:cNvSpPr/>
            <p:nvPr/>
          </p:nvSpPr>
          <p:spPr>
            <a:xfrm>
              <a:off x="6494138" y="4740552"/>
              <a:ext cx="665700" cy="665700"/>
            </a:xfrm>
            <a:prstGeom prst="ellipse">
              <a:avLst/>
            </a:prstGeom>
            <a:solidFill>
              <a:srgbClr val="FFFFFF"/>
            </a:solidFill>
            <a:ln cap="flat" cmpd="sng" w="9525">
              <a:solidFill>
                <a:srgbClr val="F3F3F3"/>
              </a:solidFill>
              <a:prstDash val="solid"/>
              <a:round/>
              <a:headEnd len="sm" w="sm" type="none"/>
              <a:tailEnd len="sm" w="sm" type="none"/>
            </a:ln>
            <a:effectLst>
              <a:outerShdw blurRad="57150" rotWithShape="0" algn="bl" dir="288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6" name="Google Shape;506;p36"/>
            <p:cNvPicPr preferRelativeResize="0"/>
            <p:nvPr/>
          </p:nvPicPr>
          <p:blipFill rotWithShape="1">
            <a:blip r:embed="rId10">
              <a:alphaModFix/>
            </a:blip>
            <a:srcRect b="0" l="73284" r="0" t="0"/>
            <a:stretch/>
          </p:blipFill>
          <p:spPr>
            <a:xfrm>
              <a:off x="6603958" y="4846765"/>
              <a:ext cx="446060" cy="453275"/>
            </a:xfrm>
            <a:prstGeom prst="rect">
              <a:avLst/>
            </a:prstGeom>
            <a:noFill/>
            <a:ln>
              <a:noFill/>
            </a:ln>
          </p:spPr>
        </p:pic>
      </p:grpSp>
      <p:grpSp>
        <p:nvGrpSpPr>
          <p:cNvPr id="507" name="Google Shape;507;p36"/>
          <p:cNvGrpSpPr/>
          <p:nvPr/>
        </p:nvGrpSpPr>
        <p:grpSpPr>
          <a:xfrm>
            <a:off x="6915978" y="5691792"/>
            <a:ext cx="672623" cy="672623"/>
            <a:chOff x="6834913" y="5593552"/>
            <a:chExt cx="665700" cy="665700"/>
          </a:xfrm>
        </p:grpSpPr>
        <p:sp>
          <p:nvSpPr>
            <p:cNvPr id="508" name="Google Shape;508;p36"/>
            <p:cNvSpPr/>
            <p:nvPr/>
          </p:nvSpPr>
          <p:spPr>
            <a:xfrm>
              <a:off x="6834913" y="5593552"/>
              <a:ext cx="665700" cy="665700"/>
            </a:xfrm>
            <a:prstGeom prst="ellipse">
              <a:avLst/>
            </a:prstGeom>
            <a:solidFill>
              <a:srgbClr val="FFFFFF"/>
            </a:solidFill>
            <a:ln cap="flat" cmpd="sng" w="9525">
              <a:solidFill>
                <a:srgbClr val="F3F3F3"/>
              </a:solidFill>
              <a:prstDash val="solid"/>
              <a:round/>
              <a:headEnd len="sm" w="sm" type="none"/>
              <a:tailEnd len="sm" w="sm" type="none"/>
            </a:ln>
            <a:effectLst>
              <a:outerShdw blurRad="57150" rotWithShape="0" algn="bl" dir="288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9" name="Google Shape;509;p36"/>
            <p:cNvPicPr preferRelativeResize="0"/>
            <p:nvPr/>
          </p:nvPicPr>
          <p:blipFill rotWithShape="1">
            <a:blip r:embed="rId11">
              <a:alphaModFix/>
            </a:blip>
            <a:srcRect b="13722" l="0" r="0" t="14391"/>
            <a:stretch/>
          </p:blipFill>
          <p:spPr>
            <a:xfrm>
              <a:off x="6902738" y="5735895"/>
              <a:ext cx="530050" cy="381015"/>
            </a:xfrm>
            <a:prstGeom prst="rect">
              <a:avLst/>
            </a:prstGeom>
            <a:noFill/>
            <a:ln>
              <a:noFill/>
            </a:ln>
          </p:spPr>
        </p:pic>
      </p:grpSp>
      <p:grpSp>
        <p:nvGrpSpPr>
          <p:cNvPr id="510" name="Google Shape;510;p36"/>
          <p:cNvGrpSpPr/>
          <p:nvPr/>
        </p:nvGrpSpPr>
        <p:grpSpPr>
          <a:xfrm>
            <a:off x="4923867" y="5655187"/>
            <a:ext cx="672623" cy="672623"/>
            <a:chOff x="5320538" y="5785940"/>
            <a:chExt cx="665700" cy="665700"/>
          </a:xfrm>
        </p:grpSpPr>
        <p:sp>
          <p:nvSpPr>
            <p:cNvPr id="511" name="Google Shape;511;p36"/>
            <p:cNvSpPr/>
            <p:nvPr/>
          </p:nvSpPr>
          <p:spPr>
            <a:xfrm>
              <a:off x="5320538" y="5785940"/>
              <a:ext cx="665700" cy="665700"/>
            </a:xfrm>
            <a:prstGeom prst="ellipse">
              <a:avLst/>
            </a:prstGeom>
            <a:solidFill>
              <a:srgbClr val="FFFFFF"/>
            </a:solidFill>
            <a:ln cap="flat" cmpd="sng" w="9525">
              <a:solidFill>
                <a:srgbClr val="F3F3F3"/>
              </a:solidFill>
              <a:prstDash val="solid"/>
              <a:round/>
              <a:headEnd len="sm" w="sm" type="none"/>
              <a:tailEnd len="sm" w="sm" type="none"/>
            </a:ln>
            <a:effectLst>
              <a:outerShdw blurRad="57150" rotWithShape="0" algn="bl" dir="288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2" name="Google Shape;512;p36"/>
            <p:cNvPicPr preferRelativeResize="0"/>
            <p:nvPr/>
          </p:nvPicPr>
          <p:blipFill rotWithShape="1">
            <a:blip r:embed="rId12">
              <a:alphaModFix/>
            </a:blip>
            <a:srcRect b="0" l="16002" r="17789" t="0"/>
            <a:stretch/>
          </p:blipFill>
          <p:spPr>
            <a:xfrm>
              <a:off x="5477910" y="5853755"/>
              <a:ext cx="350955" cy="530068"/>
            </a:xfrm>
            <a:prstGeom prst="rect">
              <a:avLst/>
            </a:prstGeom>
            <a:noFill/>
            <a:ln>
              <a:noFill/>
            </a:ln>
          </p:spPr>
        </p:pic>
      </p:grpSp>
      <p:grpSp>
        <p:nvGrpSpPr>
          <p:cNvPr id="513" name="Google Shape;513;p36"/>
          <p:cNvGrpSpPr/>
          <p:nvPr/>
        </p:nvGrpSpPr>
        <p:grpSpPr>
          <a:xfrm>
            <a:off x="6012473" y="6214287"/>
            <a:ext cx="672623" cy="672623"/>
            <a:chOff x="6016913" y="6415490"/>
            <a:chExt cx="665700" cy="665700"/>
          </a:xfrm>
        </p:grpSpPr>
        <p:sp>
          <p:nvSpPr>
            <p:cNvPr id="514" name="Google Shape;514;p36"/>
            <p:cNvSpPr/>
            <p:nvPr/>
          </p:nvSpPr>
          <p:spPr>
            <a:xfrm>
              <a:off x="6016913" y="6415490"/>
              <a:ext cx="665700" cy="665700"/>
            </a:xfrm>
            <a:prstGeom prst="ellipse">
              <a:avLst/>
            </a:prstGeom>
            <a:solidFill>
              <a:srgbClr val="FFFFFF"/>
            </a:solidFill>
            <a:ln cap="flat" cmpd="sng" w="9525">
              <a:solidFill>
                <a:srgbClr val="F3F3F3"/>
              </a:solidFill>
              <a:prstDash val="solid"/>
              <a:round/>
              <a:headEnd len="sm" w="sm" type="none"/>
              <a:tailEnd len="sm" w="sm" type="none"/>
            </a:ln>
            <a:effectLst>
              <a:outerShdw blurRad="57150" rotWithShape="0" algn="bl" dir="288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5" name="Google Shape;515;p36"/>
            <p:cNvPicPr preferRelativeResize="0"/>
            <p:nvPr/>
          </p:nvPicPr>
          <p:blipFill rotWithShape="1">
            <a:blip r:embed="rId13">
              <a:alphaModFix/>
            </a:blip>
            <a:srcRect b="9397" l="0" r="0" t="8311"/>
            <a:stretch/>
          </p:blipFill>
          <p:spPr>
            <a:xfrm>
              <a:off x="6063113" y="6512455"/>
              <a:ext cx="573300" cy="471769"/>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37"/>
          <p:cNvPicPr preferRelativeResize="0"/>
          <p:nvPr/>
        </p:nvPicPr>
        <p:blipFill>
          <a:blip r:embed="rId3">
            <a:alphaModFix/>
          </a:blip>
          <a:stretch>
            <a:fillRect/>
          </a:stretch>
        </p:blipFill>
        <p:spPr>
          <a:xfrm>
            <a:off x="468875" y="7084856"/>
            <a:ext cx="1275875" cy="459320"/>
          </a:xfrm>
          <a:prstGeom prst="rect">
            <a:avLst/>
          </a:prstGeom>
          <a:noFill/>
          <a:ln>
            <a:noFill/>
          </a:ln>
        </p:spPr>
      </p:pic>
      <p:sp>
        <p:nvSpPr>
          <p:cNvPr id="521" name="Google Shape;521;p37"/>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7"/>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23</a:t>
            </a:r>
            <a:endParaRPr b="1" sz="2400">
              <a:solidFill>
                <a:srgbClr val="FFFFFF"/>
              </a:solidFill>
              <a:latin typeface="Oxygen"/>
              <a:ea typeface="Oxygen"/>
              <a:cs typeface="Oxygen"/>
              <a:sym typeface="Oxygen"/>
            </a:endParaRPr>
          </a:p>
        </p:txBody>
      </p:sp>
      <p:sp>
        <p:nvSpPr>
          <p:cNvPr id="523" name="Google Shape;523;p37"/>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Building Your Digital Community</a:t>
            </a:r>
            <a:endParaRPr b="1" sz="2400">
              <a:solidFill>
                <a:schemeClr val="dk1"/>
              </a:solidFill>
              <a:latin typeface="Oxygen"/>
              <a:ea typeface="Oxygen"/>
              <a:cs typeface="Oxygen"/>
              <a:sym typeface="Oxygen"/>
            </a:endParaRPr>
          </a:p>
        </p:txBody>
      </p:sp>
      <p:cxnSp>
        <p:nvCxnSpPr>
          <p:cNvPr id="524" name="Google Shape;524;p37"/>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sp>
        <p:nvSpPr>
          <p:cNvPr id="525" name="Google Shape;525;p37"/>
          <p:cNvSpPr/>
          <p:nvPr/>
        </p:nvSpPr>
        <p:spPr>
          <a:xfrm>
            <a:off x="9223943" y="1374411"/>
            <a:ext cx="1171800" cy="1171800"/>
          </a:xfrm>
          <a:prstGeom prst="ellipse">
            <a:avLst/>
          </a:prstGeom>
          <a:solidFill>
            <a:srgbClr val="FFFFFF"/>
          </a:solidFill>
          <a:ln cap="flat" cmpd="sng" w="19050">
            <a:solidFill>
              <a:srgbClr val="0CB089"/>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rPr lang="en" sz="1300">
                <a:solidFill>
                  <a:schemeClr val="dk1"/>
                </a:solidFill>
                <a:latin typeface="Oxygen"/>
                <a:ea typeface="Oxygen"/>
                <a:cs typeface="Oxygen"/>
                <a:sym typeface="Oxygen"/>
              </a:rPr>
              <a:t>Event Manage-</a:t>
            </a:r>
            <a:br>
              <a:rPr lang="en" sz="1300">
                <a:solidFill>
                  <a:schemeClr val="dk1"/>
                </a:solidFill>
                <a:latin typeface="Oxygen"/>
                <a:ea typeface="Oxygen"/>
                <a:cs typeface="Oxygen"/>
                <a:sym typeface="Oxygen"/>
              </a:rPr>
            </a:br>
            <a:r>
              <a:rPr lang="en" sz="1300">
                <a:solidFill>
                  <a:schemeClr val="dk1"/>
                </a:solidFill>
                <a:latin typeface="Oxygen"/>
                <a:ea typeface="Oxygen"/>
                <a:cs typeface="Oxygen"/>
                <a:sym typeface="Oxygen"/>
              </a:rPr>
              <a:t>Ment</a:t>
            </a:r>
            <a:br>
              <a:rPr lang="en" sz="1300">
                <a:solidFill>
                  <a:schemeClr val="dk1"/>
                </a:solidFill>
                <a:latin typeface="Oxygen"/>
                <a:ea typeface="Oxygen"/>
                <a:cs typeface="Oxygen"/>
                <a:sym typeface="Oxygen"/>
              </a:rPr>
            </a:br>
            <a:r>
              <a:rPr i="1" lang="en" sz="1000">
                <a:solidFill>
                  <a:schemeClr val="dk1"/>
                </a:solidFill>
                <a:latin typeface="Oxygen"/>
                <a:ea typeface="Oxygen"/>
                <a:cs typeface="Oxygen"/>
                <a:sym typeface="Oxygen"/>
              </a:rPr>
              <a:t>(Phase 1)</a:t>
            </a:r>
            <a:endParaRPr i="1" sz="1000">
              <a:latin typeface="Oxygen"/>
              <a:ea typeface="Oxygen"/>
              <a:cs typeface="Oxygen"/>
              <a:sym typeface="Oxygen"/>
            </a:endParaRPr>
          </a:p>
        </p:txBody>
      </p:sp>
      <p:sp>
        <p:nvSpPr>
          <p:cNvPr id="526" name="Google Shape;526;p37"/>
          <p:cNvSpPr/>
          <p:nvPr/>
        </p:nvSpPr>
        <p:spPr>
          <a:xfrm>
            <a:off x="10947264" y="2636965"/>
            <a:ext cx="1171800" cy="1171800"/>
          </a:xfrm>
          <a:prstGeom prst="ellipse">
            <a:avLst/>
          </a:prstGeom>
          <a:solidFill>
            <a:srgbClr val="FFFFFF"/>
          </a:solidFill>
          <a:ln cap="flat" cmpd="sng" w="19050">
            <a:solidFill>
              <a:srgbClr val="0CB089"/>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Oxygen"/>
                <a:ea typeface="Oxygen"/>
                <a:cs typeface="Oxygen"/>
                <a:sym typeface="Oxygen"/>
              </a:rPr>
              <a:t>Donor Portal</a:t>
            </a:r>
            <a:endParaRPr sz="1300">
              <a:solidFill>
                <a:schemeClr val="dk1"/>
              </a:solidFill>
              <a:latin typeface="Oxygen"/>
              <a:ea typeface="Oxygen"/>
              <a:cs typeface="Oxygen"/>
              <a:sym typeface="Oxygen"/>
            </a:endParaRPr>
          </a:p>
          <a:p>
            <a:pPr indent="0" lvl="0" marL="0" rtl="0" algn="ctr">
              <a:spcBef>
                <a:spcPts val="0"/>
              </a:spcBef>
              <a:spcAft>
                <a:spcPts val="0"/>
              </a:spcAft>
              <a:buClr>
                <a:schemeClr val="dk1"/>
              </a:buClr>
              <a:buSzPts val="1100"/>
              <a:buFont typeface="Arial"/>
              <a:buNone/>
            </a:pPr>
            <a:r>
              <a:rPr i="1" lang="en" sz="1000">
                <a:solidFill>
                  <a:schemeClr val="dk1"/>
                </a:solidFill>
                <a:latin typeface="Oxygen"/>
                <a:ea typeface="Oxygen"/>
                <a:cs typeface="Oxygen"/>
                <a:sym typeface="Oxygen"/>
              </a:rPr>
              <a:t>(Phase 2)</a:t>
            </a:r>
            <a:endParaRPr sz="1300">
              <a:latin typeface="Oxygen"/>
              <a:ea typeface="Oxygen"/>
              <a:cs typeface="Oxygen"/>
              <a:sym typeface="Oxygen"/>
            </a:endParaRPr>
          </a:p>
        </p:txBody>
      </p:sp>
      <p:cxnSp>
        <p:nvCxnSpPr>
          <p:cNvPr id="527" name="Google Shape;527;p37"/>
          <p:cNvCxnSpPr>
            <a:stCxn id="528" idx="6"/>
            <a:endCxn id="529" idx="1"/>
          </p:cNvCxnSpPr>
          <p:nvPr/>
        </p:nvCxnSpPr>
        <p:spPr>
          <a:xfrm>
            <a:off x="2936850" y="1960310"/>
            <a:ext cx="2093700" cy="525600"/>
          </a:xfrm>
          <a:prstGeom prst="straightConnector1">
            <a:avLst/>
          </a:prstGeom>
          <a:noFill/>
          <a:ln cap="flat" cmpd="sng" w="9525">
            <a:solidFill>
              <a:schemeClr val="dk2"/>
            </a:solidFill>
            <a:prstDash val="solid"/>
            <a:round/>
            <a:headEnd len="med" w="med" type="none"/>
            <a:tailEnd len="med" w="med" type="none"/>
          </a:ln>
        </p:spPr>
      </p:cxnSp>
      <p:cxnSp>
        <p:nvCxnSpPr>
          <p:cNvPr id="530" name="Google Shape;530;p37"/>
          <p:cNvCxnSpPr>
            <a:stCxn id="531" idx="6"/>
            <a:endCxn id="529" idx="1"/>
          </p:cNvCxnSpPr>
          <p:nvPr/>
        </p:nvCxnSpPr>
        <p:spPr>
          <a:xfrm flipH="1" rot="10800000">
            <a:off x="1709215" y="2485772"/>
            <a:ext cx="3321300" cy="737100"/>
          </a:xfrm>
          <a:prstGeom prst="straightConnector1">
            <a:avLst/>
          </a:prstGeom>
          <a:noFill/>
          <a:ln cap="flat" cmpd="sng" w="9525">
            <a:solidFill>
              <a:schemeClr val="dk2"/>
            </a:solidFill>
            <a:prstDash val="solid"/>
            <a:round/>
            <a:headEnd len="med" w="med" type="none"/>
            <a:tailEnd len="med" w="med" type="none"/>
          </a:ln>
        </p:spPr>
      </p:cxnSp>
      <p:cxnSp>
        <p:nvCxnSpPr>
          <p:cNvPr id="532" name="Google Shape;532;p37"/>
          <p:cNvCxnSpPr>
            <a:stCxn id="533" idx="6"/>
            <a:endCxn id="529" idx="2"/>
          </p:cNvCxnSpPr>
          <p:nvPr/>
        </p:nvCxnSpPr>
        <p:spPr>
          <a:xfrm flipH="1" rot="10800000">
            <a:off x="3840339" y="3535681"/>
            <a:ext cx="755100" cy="80100"/>
          </a:xfrm>
          <a:prstGeom prst="straightConnector1">
            <a:avLst/>
          </a:prstGeom>
          <a:noFill/>
          <a:ln cap="flat" cmpd="sng" w="9525">
            <a:solidFill>
              <a:schemeClr val="dk2"/>
            </a:solidFill>
            <a:prstDash val="solid"/>
            <a:round/>
            <a:headEnd len="med" w="med" type="none"/>
            <a:tailEnd len="med" w="med" type="none"/>
          </a:ln>
        </p:spPr>
      </p:cxnSp>
      <p:cxnSp>
        <p:nvCxnSpPr>
          <p:cNvPr id="534" name="Google Shape;534;p37"/>
          <p:cNvCxnSpPr>
            <a:stCxn id="535" idx="6"/>
            <a:endCxn id="529" idx="2"/>
          </p:cNvCxnSpPr>
          <p:nvPr/>
        </p:nvCxnSpPr>
        <p:spPr>
          <a:xfrm flipH="1" rot="10800000">
            <a:off x="2550073" y="3535661"/>
            <a:ext cx="2045400" cy="1434600"/>
          </a:xfrm>
          <a:prstGeom prst="straightConnector1">
            <a:avLst/>
          </a:prstGeom>
          <a:noFill/>
          <a:ln cap="flat" cmpd="sng" w="9525">
            <a:solidFill>
              <a:schemeClr val="dk2"/>
            </a:solidFill>
            <a:prstDash val="solid"/>
            <a:round/>
            <a:headEnd len="med" w="med" type="none"/>
            <a:tailEnd len="med" w="med" type="none"/>
          </a:ln>
        </p:spPr>
      </p:cxnSp>
      <p:cxnSp>
        <p:nvCxnSpPr>
          <p:cNvPr id="536" name="Google Shape;536;p37"/>
          <p:cNvCxnSpPr>
            <a:stCxn id="537" idx="7"/>
            <a:endCxn id="529" idx="3"/>
          </p:cNvCxnSpPr>
          <p:nvPr/>
        </p:nvCxnSpPr>
        <p:spPr>
          <a:xfrm flipH="1" rot="10800000">
            <a:off x="3934682" y="4585577"/>
            <a:ext cx="1095900" cy="633000"/>
          </a:xfrm>
          <a:prstGeom prst="straightConnector1">
            <a:avLst/>
          </a:prstGeom>
          <a:noFill/>
          <a:ln cap="flat" cmpd="sng" w="9525">
            <a:solidFill>
              <a:schemeClr val="dk2"/>
            </a:solidFill>
            <a:prstDash val="solid"/>
            <a:round/>
            <a:headEnd len="med" w="med" type="none"/>
            <a:tailEnd len="med" w="med" type="none"/>
          </a:ln>
        </p:spPr>
      </p:cxnSp>
      <p:cxnSp>
        <p:nvCxnSpPr>
          <p:cNvPr id="538" name="Google Shape;538;p37"/>
          <p:cNvCxnSpPr>
            <a:stCxn id="539" idx="0"/>
            <a:endCxn id="529" idx="3"/>
          </p:cNvCxnSpPr>
          <p:nvPr/>
        </p:nvCxnSpPr>
        <p:spPr>
          <a:xfrm flipH="1" rot="10800000">
            <a:off x="4780129" y="4585557"/>
            <a:ext cx="250200" cy="1480800"/>
          </a:xfrm>
          <a:prstGeom prst="straightConnector1">
            <a:avLst/>
          </a:prstGeom>
          <a:noFill/>
          <a:ln cap="flat" cmpd="sng" w="9525">
            <a:solidFill>
              <a:schemeClr val="dk2"/>
            </a:solidFill>
            <a:prstDash val="solid"/>
            <a:round/>
            <a:headEnd len="med" w="med" type="none"/>
            <a:tailEnd len="med" w="med" type="none"/>
          </a:ln>
        </p:spPr>
      </p:cxnSp>
      <p:cxnSp>
        <p:nvCxnSpPr>
          <p:cNvPr id="540" name="Google Shape;540;p37"/>
          <p:cNvCxnSpPr>
            <a:stCxn id="529" idx="7"/>
            <a:endCxn id="525" idx="2"/>
          </p:cNvCxnSpPr>
          <p:nvPr/>
        </p:nvCxnSpPr>
        <p:spPr>
          <a:xfrm flipH="1" rot="10800000">
            <a:off x="7130354" y="1960212"/>
            <a:ext cx="2093700" cy="525600"/>
          </a:xfrm>
          <a:prstGeom prst="straightConnector1">
            <a:avLst/>
          </a:prstGeom>
          <a:noFill/>
          <a:ln cap="flat" cmpd="sng" w="9525">
            <a:solidFill>
              <a:schemeClr val="dk2"/>
            </a:solidFill>
            <a:prstDash val="solid"/>
            <a:round/>
            <a:headEnd len="med" w="med" type="none"/>
            <a:tailEnd len="med" w="med" type="none"/>
          </a:ln>
        </p:spPr>
      </p:cxnSp>
      <p:cxnSp>
        <p:nvCxnSpPr>
          <p:cNvPr id="541" name="Google Shape;541;p37"/>
          <p:cNvCxnSpPr>
            <a:stCxn id="529" idx="7"/>
            <a:endCxn id="526" idx="2"/>
          </p:cNvCxnSpPr>
          <p:nvPr/>
        </p:nvCxnSpPr>
        <p:spPr>
          <a:xfrm>
            <a:off x="7130354" y="2485812"/>
            <a:ext cx="3816900" cy="737100"/>
          </a:xfrm>
          <a:prstGeom prst="straightConnector1">
            <a:avLst/>
          </a:prstGeom>
          <a:noFill/>
          <a:ln cap="flat" cmpd="sng" w="9525">
            <a:solidFill>
              <a:schemeClr val="dk2"/>
            </a:solidFill>
            <a:prstDash val="solid"/>
            <a:round/>
            <a:headEnd len="med" w="med" type="none"/>
            <a:tailEnd len="med" w="med" type="none"/>
          </a:ln>
        </p:spPr>
      </p:cxnSp>
      <p:cxnSp>
        <p:nvCxnSpPr>
          <p:cNvPr id="542" name="Google Shape;542;p37"/>
          <p:cNvCxnSpPr>
            <a:stCxn id="529" idx="5"/>
            <a:endCxn id="543" idx="1"/>
          </p:cNvCxnSpPr>
          <p:nvPr/>
        </p:nvCxnSpPr>
        <p:spPr>
          <a:xfrm>
            <a:off x="7130354" y="4585707"/>
            <a:ext cx="1095900" cy="633000"/>
          </a:xfrm>
          <a:prstGeom prst="straightConnector1">
            <a:avLst/>
          </a:prstGeom>
          <a:noFill/>
          <a:ln cap="flat" cmpd="sng" w="9525">
            <a:solidFill>
              <a:schemeClr val="dk2"/>
            </a:solidFill>
            <a:prstDash val="solid"/>
            <a:round/>
            <a:headEnd len="med" w="med" type="none"/>
            <a:tailEnd len="med" w="med" type="none"/>
          </a:ln>
        </p:spPr>
      </p:cxnSp>
      <p:cxnSp>
        <p:nvCxnSpPr>
          <p:cNvPr id="544" name="Google Shape;544;p37"/>
          <p:cNvCxnSpPr>
            <a:stCxn id="529" idx="4"/>
            <a:endCxn id="545" idx="0"/>
          </p:cNvCxnSpPr>
          <p:nvPr/>
        </p:nvCxnSpPr>
        <p:spPr>
          <a:xfrm>
            <a:off x="6080407" y="5020609"/>
            <a:ext cx="0" cy="535500"/>
          </a:xfrm>
          <a:prstGeom prst="straightConnector1">
            <a:avLst/>
          </a:prstGeom>
          <a:noFill/>
          <a:ln cap="flat" cmpd="sng" w="9525">
            <a:solidFill>
              <a:schemeClr val="dk2"/>
            </a:solidFill>
            <a:prstDash val="solid"/>
            <a:round/>
            <a:headEnd len="med" w="med" type="none"/>
            <a:tailEnd len="med" w="med" type="none"/>
          </a:ln>
        </p:spPr>
      </p:cxnSp>
      <p:grpSp>
        <p:nvGrpSpPr>
          <p:cNvPr id="546" name="Google Shape;546;p37"/>
          <p:cNvGrpSpPr/>
          <p:nvPr/>
        </p:nvGrpSpPr>
        <p:grpSpPr>
          <a:xfrm>
            <a:off x="1526669" y="4458559"/>
            <a:ext cx="1023404" cy="1023404"/>
            <a:chOff x="5936250" y="6493387"/>
            <a:chExt cx="929100" cy="929100"/>
          </a:xfrm>
        </p:grpSpPr>
        <p:sp>
          <p:nvSpPr>
            <p:cNvPr id="535" name="Google Shape;535;p37"/>
            <p:cNvSpPr/>
            <p:nvPr/>
          </p:nvSpPr>
          <p:spPr>
            <a:xfrm>
              <a:off x="5936250" y="6493386"/>
              <a:ext cx="929100" cy="929100"/>
            </a:xfrm>
            <a:prstGeom prst="ellipse">
              <a:avLst/>
            </a:prstGeom>
            <a:solidFill>
              <a:srgbClr val="FFFFFF"/>
            </a:solidFill>
            <a:ln cap="flat" cmpd="sng" w="19050">
              <a:solidFill>
                <a:srgbClr val="84BD00"/>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i="1" sz="1200">
                <a:latin typeface="Oxygen Light"/>
                <a:ea typeface="Oxygen Light"/>
                <a:cs typeface="Oxygen Light"/>
                <a:sym typeface="Oxygen Light"/>
              </a:endParaRPr>
            </a:p>
          </p:txBody>
        </p:sp>
        <p:pic>
          <p:nvPicPr>
            <p:cNvPr id="547" name="Google Shape;547;p37"/>
            <p:cNvPicPr preferRelativeResize="0"/>
            <p:nvPr/>
          </p:nvPicPr>
          <p:blipFill>
            <a:blip r:embed="rId4">
              <a:alphaModFix/>
            </a:blip>
            <a:stretch>
              <a:fillRect/>
            </a:stretch>
          </p:blipFill>
          <p:spPr>
            <a:xfrm>
              <a:off x="6125956" y="6692934"/>
              <a:ext cx="549699" cy="549706"/>
            </a:xfrm>
            <a:prstGeom prst="rect">
              <a:avLst/>
            </a:prstGeom>
            <a:noFill/>
            <a:ln>
              <a:noFill/>
            </a:ln>
          </p:spPr>
        </p:pic>
      </p:grpSp>
      <p:grpSp>
        <p:nvGrpSpPr>
          <p:cNvPr id="548" name="Google Shape;548;p37"/>
          <p:cNvGrpSpPr/>
          <p:nvPr/>
        </p:nvGrpSpPr>
        <p:grpSpPr>
          <a:xfrm>
            <a:off x="685811" y="2711170"/>
            <a:ext cx="1023404" cy="1023404"/>
            <a:chOff x="4370775" y="5186087"/>
            <a:chExt cx="929100" cy="929100"/>
          </a:xfrm>
        </p:grpSpPr>
        <p:sp>
          <p:nvSpPr>
            <p:cNvPr id="531" name="Google Shape;531;p37"/>
            <p:cNvSpPr/>
            <p:nvPr/>
          </p:nvSpPr>
          <p:spPr>
            <a:xfrm>
              <a:off x="4370775" y="5186087"/>
              <a:ext cx="929100" cy="929100"/>
            </a:xfrm>
            <a:prstGeom prst="ellipse">
              <a:avLst/>
            </a:prstGeom>
            <a:solidFill>
              <a:srgbClr val="FFFFFF"/>
            </a:solidFill>
            <a:ln cap="flat" cmpd="sng" w="19050">
              <a:solidFill>
                <a:srgbClr val="84BD00"/>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i="1" sz="1200">
                <a:latin typeface="Oxygen Light"/>
                <a:ea typeface="Oxygen Light"/>
                <a:cs typeface="Oxygen Light"/>
                <a:sym typeface="Oxygen Light"/>
              </a:endParaRPr>
            </a:p>
          </p:txBody>
        </p:sp>
        <p:pic>
          <p:nvPicPr>
            <p:cNvPr id="549" name="Google Shape;549;p37"/>
            <p:cNvPicPr preferRelativeResize="0"/>
            <p:nvPr/>
          </p:nvPicPr>
          <p:blipFill>
            <a:blip r:embed="rId5">
              <a:alphaModFix/>
            </a:blip>
            <a:stretch>
              <a:fillRect/>
            </a:stretch>
          </p:blipFill>
          <p:spPr>
            <a:xfrm>
              <a:off x="4560481" y="5406164"/>
              <a:ext cx="549699" cy="549706"/>
            </a:xfrm>
            <a:prstGeom prst="rect">
              <a:avLst/>
            </a:prstGeom>
            <a:noFill/>
            <a:ln>
              <a:noFill/>
            </a:ln>
          </p:spPr>
        </p:pic>
      </p:grpSp>
      <p:grpSp>
        <p:nvGrpSpPr>
          <p:cNvPr id="550" name="Google Shape;550;p37"/>
          <p:cNvGrpSpPr/>
          <p:nvPr/>
        </p:nvGrpSpPr>
        <p:grpSpPr>
          <a:xfrm>
            <a:off x="4268427" y="6066357"/>
            <a:ext cx="1023404" cy="1023404"/>
            <a:chOff x="7501725" y="5186087"/>
            <a:chExt cx="929100" cy="929100"/>
          </a:xfrm>
        </p:grpSpPr>
        <p:sp>
          <p:nvSpPr>
            <p:cNvPr id="539" name="Google Shape;539;p37"/>
            <p:cNvSpPr/>
            <p:nvPr/>
          </p:nvSpPr>
          <p:spPr>
            <a:xfrm>
              <a:off x="7501725" y="5186087"/>
              <a:ext cx="929100" cy="929100"/>
            </a:xfrm>
            <a:prstGeom prst="ellipse">
              <a:avLst/>
            </a:prstGeom>
            <a:solidFill>
              <a:srgbClr val="FFFFFF"/>
            </a:solidFill>
            <a:ln cap="flat" cmpd="sng" w="19050">
              <a:solidFill>
                <a:srgbClr val="84BD00"/>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i="1" sz="1200">
                <a:latin typeface="Oxygen Light"/>
                <a:ea typeface="Oxygen Light"/>
                <a:cs typeface="Oxygen Light"/>
                <a:sym typeface="Oxygen Light"/>
              </a:endParaRPr>
            </a:p>
          </p:txBody>
        </p:sp>
        <p:pic>
          <p:nvPicPr>
            <p:cNvPr id="551" name="Google Shape;551;p37"/>
            <p:cNvPicPr preferRelativeResize="0"/>
            <p:nvPr/>
          </p:nvPicPr>
          <p:blipFill>
            <a:blip r:embed="rId6">
              <a:alphaModFix/>
            </a:blip>
            <a:stretch>
              <a:fillRect/>
            </a:stretch>
          </p:blipFill>
          <p:spPr>
            <a:xfrm>
              <a:off x="7691431" y="5375772"/>
              <a:ext cx="549699" cy="549706"/>
            </a:xfrm>
            <a:prstGeom prst="rect">
              <a:avLst/>
            </a:prstGeom>
            <a:noFill/>
            <a:ln>
              <a:noFill/>
            </a:ln>
          </p:spPr>
        </p:pic>
      </p:grpSp>
      <p:grpSp>
        <p:nvGrpSpPr>
          <p:cNvPr id="552" name="Google Shape;552;p37"/>
          <p:cNvGrpSpPr/>
          <p:nvPr/>
        </p:nvGrpSpPr>
        <p:grpSpPr>
          <a:xfrm>
            <a:off x="3061153" y="5068703"/>
            <a:ext cx="1023404" cy="1023404"/>
            <a:chOff x="7023525" y="6165737"/>
            <a:chExt cx="929100" cy="929100"/>
          </a:xfrm>
        </p:grpSpPr>
        <p:sp>
          <p:nvSpPr>
            <p:cNvPr id="537" name="Google Shape;537;p37"/>
            <p:cNvSpPr/>
            <p:nvPr/>
          </p:nvSpPr>
          <p:spPr>
            <a:xfrm>
              <a:off x="7023525" y="6165736"/>
              <a:ext cx="929100" cy="929100"/>
            </a:xfrm>
            <a:prstGeom prst="ellipse">
              <a:avLst/>
            </a:prstGeom>
            <a:solidFill>
              <a:srgbClr val="FFFFFF"/>
            </a:solidFill>
            <a:ln cap="flat" cmpd="sng" w="19050">
              <a:solidFill>
                <a:srgbClr val="84BD00"/>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i="1" sz="1200">
                <a:latin typeface="Oxygen Light"/>
                <a:ea typeface="Oxygen Light"/>
                <a:cs typeface="Oxygen Light"/>
                <a:sym typeface="Oxygen Light"/>
              </a:endParaRPr>
            </a:p>
          </p:txBody>
        </p:sp>
        <p:pic>
          <p:nvPicPr>
            <p:cNvPr id="553" name="Google Shape;553;p37"/>
            <p:cNvPicPr preferRelativeResize="0"/>
            <p:nvPr/>
          </p:nvPicPr>
          <p:blipFill>
            <a:blip r:embed="rId7">
              <a:alphaModFix/>
            </a:blip>
            <a:stretch>
              <a:fillRect/>
            </a:stretch>
          </p:blipFill>
          <p:spPr>
            <a:xfrm>
              <a:off x="7200159" y="6355442"/>
              <a:ext cx="549670" cy="549677"/>
            </a:xfrm>
            <a:prstGeom prst="rect">
              <a:avLst/>
            </a:prstGeom>
            <a:noFill/>
            <a:ln>
              <a:noFill/>
            </a:ln>
          </p:spPr>
        </p:pic>
      </p:grpSp>
      <p:grpSp>
        <p:nvGrpSpPr>
          <p:cNvPr id="554" name="Google Shape;554;p37"/>
          <p:cNvGrpSpPr/>
          <p:nvPr/>
        </p:nvGrpSpPr>
        <p:grpSpPr>
          <a:xfrm>
            <a:off x="2816936" y="3104079"/>
            <a:ext cx="1023404" cy="1023404"/>
            <a:chOff x="4848975" y="6165737"/>
            <a:chExt cx="929100" cy="929100"/>
          </a:xfrm>
        </p:grpSpPr>
        <p:sp>
          <p:nvSpPr>
            <p:cNvPr id="533" name="Google Shape;533;p37"/>
            <p:cNvSpPr/>
            <p:nvPr/>
          </p:nvSpPr>
          <p:spPr>
            <a:xfrm>
              <a:off x="4848975" y="6165736"/>
              <a:ext cx="929100" cy="929100"/>
            </a:xfrm>
            <a:prstGeom prst="ellipse">
              <a:avLst/>
            </a:prstGeom>
            <a:solidFill>
              <a:srgbClr val="FFFFFF"/>
            </a:solidFill>
            <a:ln cap="flat" cmpd="sng" w="19050">
              <a:solidFill>
                <a:srgbClr val="84BD00"/>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i="1" sz="1200">
                <a:latin typeface="Oxygen Light"/>
                <a:ea typeface="Oxygen Light"/>
                <a:cs typeface="Oxygen Light"/>
                <a:sym typeface="Oxygen Light"/>
              </a:endParaRPr>
            </a:p>
          </p:txBody>
        </p:sp>
        <p:pic>
          <p:nvPicPr>
            <p:cNvPr id="555" name="Google Shape;555;p37"/>
            <p:cNvPicPr preferRelativeResize="0"/>
            <p:nvPr/>
          </p:nvPicPr>
          <p:blipFill rotWithShape="1">
            <a:blip r:embed="rId8">
              <a:alphaModFix/>
            </a:blip>
            <a:srcRect b="0" l="73284" r="0" t="0"/>
            <a:stretch/>
          </p:blipFill>
          <p:spPr>
            <a:xfrm>
              <a:off x="5038675" y="6350967"/>
              <a:ext cx="549701" cy="558608"/>
            </a:xfrm>
            <a:prstGeom prst="rect">
              <a:avLst/>
            </a:prstGeom>
            <a:noFill/>
            <a:ln>
              <a:noFill/>
            </a:ln>
          </p:spPr>
        </p:pic>
      </p:grpSp>
      <p:grpSp>
        <p:nvGrpSpPr>
          <p:cNvPr id="556" name="Google Shape;556;p37"/>
          <p:cNvGrpSpPr/>
          <p:nvPr/>
        </p:nvGrpSpPr>
        <p:grpSpPr>
          <a:xfrm>
            <a:off x="5568688" y="5556138"/>
            <a:ext cx="1023404" cy="1023404"/>
            <a:chOff x="8969125" y="4169137"/>
            <a:chExt cx="929100" cy="929100"/>
          </a:xfrm>
        </p:grpSpPr>
        <p:sp>
          <p:nvSpPr>
            <p:cNvPr id="545" name="Google Shape;545;p37"/>
            <p:cNvSpPr/>
            <p:nvPr/>
          </p:nvSpPr>
          <p:spPr>
            <a:xfrm>
              <a:off x="8969125" y="4169137"/>
              <a:ext cx="929100" cy="929100"/>
            </a:xfrm>
            <a:prstGeom prst="ellipse">
              <a:avLst/>
            </a:prstGeom>
            <a:solidFill>
              <a:srgbClr val="FFFFFF"/>
            </a:solidFill>
            <a:ln cap="flat" cmpd="sng" w="19050">
              <a:solidFill>
                <a:srgbClr val="0CB089"/>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i="1" sz="1200">
                <a:latin typeface="Oxygen Light"/>
                <a:ea typeface="Oxygen Light"/>
                <a:cs typeface="Oxygen Light"/>
                <a:sym typeface="Oxygen Light"/>
              </a:endParaRPr>
            </a:p>
          </p:txBody>
        </p:sp>
        <p:pic>
          <p:nvPicPr>
            <p:cNvPr id="557" name="Google Shape;557;p37"/>
            <p:cNvPicPr preferRelativeResize="0"/>
            <p:nvPr/>
          </p:nvPicPr>
          <p:blipFill rotWithShape="1">
            <a:blip r:embed="rId9">
              <a:alphaModFix/>
            </a:blip>
            <a:srcRect b="35664" l="0" r="0" t="36925"/>
            <a:stretch/>
          </p:blipFill>
          <p:spPr>
            <a:xfrm>
              <a:off x="8993313" y="4566613"/>
              <a:ext cx="880724" cy="134118"/>
            </a:xfrm>
            <a:prstGeom prst="rect">
              <a:avLst/>
            </a:prstGeom>
            <a:noFill/>
            <a:ln>
              <a:noFill/>
            </a:ln>
          </p:spPr>
        </p:pic>
      </p:grpSp>
      <p:grpSp>
        <p:nvGrpSpPr>
          <p:cNvPr id="558" name="Google Shape;558;p37"/>
          <p:cNvGrpSpPr/>
          <p:nvPr/>
        </p:nvGrpSpPr>
        <p:grpSpPr>
          <a:xfrm>
            <a:off x="8076240" y="5068688"/>
            <a:ext cx="1023404" cy="1023404"/>
            <a:chOff x="10149950" y="3450312"/>
            <a:chExt cx="929100" cy="929100"/>
          </a:xfrm>
        </p:grpSpPr>
        <p:sp>
          <p:nvSpPr>
            <p:cNvPr id="543" name="Google Shape;543;p37"/>
            <p:cNvSpPr/>
            <p:nvPr/>
          </p:nvSpPr>
          <p:spPr>
            <a:xfrm>
              <a:off x="10149950" y="3450312"/>
              <a:ext cx="929100" cy="929100"/>
            </a:xfrm>
            <a:prstGeom prst="ellipse">
              <a:avLst/>
            </a:prstGeom>
            <a:solidFill>
              <a:srgbClr val="FFFFFF"/>
            </a:solidFill>
            <a:ln cap="flat" cmpd="sng" w="19050">
              <a:solidFill>
                <a:srgbClr val="0CB089"/>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i="1" sz="1200">
                <a:latin typeface="Oxygen Light"/>
                <a:ea typeface="Oxygen Light"/>
                <a:cs typeface="Oxygen Light"/>
                <a:sym typeface="Oxygen Light"/>
              </a:endParaRPr>
            </a:p>
          </p:txBody>
        </p:sp>
        <p:pic>
          <p:nvPicPr>
            <p:cNvPr id="559" name="Google Shape;559;p37"/>
            <p:cNvPicPr preferRelativeResize="0"/>
            <p:nvPr/>
          </p:nvPicPr>
          <p:blipFill>
            <a:blip r:embed="rId10">
              <a:alphaModFix/>
            </a:blip>
            <a:stretch>
              <a:fillRect/>
            </a:stretch>
          </p:blipFill>
          <p:spPr>
            <a:xfrm>
              <a:off x="10358150" y="3611111"/>
              <a:ext cx="512699" cy="607496"/>
            </a:xfrm>
            <a:prstGeom prst="rect">
              <a:avLst/>
            </a:prstGeom>
            <a:noFill/>
            <a:ln>
              <a:noFill/>
            </a:ln>
          </p:spPr>
        </p:pic>
      </p:grpSp>
      <p:grpSp>
        <p:nvGrpSpPr>
          <p:cNvPr id="560" name="Google Shape;560;p37"/>
          <p:cNvGrpSpPr/>
          <p:nvPr/>
        </p:nvGrpSpPr>
        <p:grpSpPr>
          <a:xfrm>
            <a:off x="4595557" y="2050909"/>
            <a:ext cx="2969700" cy="2969700"/>
            <a:chOff x="4596257" y="1571234"/>
            <a:chExt cx="2969700" cy="2969700"/>
          </a:xfrm>
        </p:grpSpPr>
        <p:sp>
          <p:nvSpPr>
            <p:cNvPr id="529" name="Google Shape;529;p37"/>
            <p:cNvSpPr/>
            <p:nvPr/>
          </p:nvSpPr>
          <p:spPr>
            <a:xfrm>
              <a:off x="4596257" y="1571234"/>
              <a:ext cx="2969700" cy="2969700"/>
            </a:xfrm>
            <a:prstGeom prst="ellipse">
              <a:avLst/>
            </a:prstGeom>
            <a:solidFill>
              <a:srgbClr val="FFFFFF"/>
            </a:solidFill>
            <a:ln cap="flat" cmpd="sng" w="28575">
              <a:solidFill>
                <a:srgbClr val="72246C"/>
              </a:solidFill>
              <a:prstDash val="solid"/>
              <a:round/>
              <a:headEnd len="sm" w="sm" type="none"/>
              <a:tailEnd len="sm" w="sm" type="none"/>
            </a:ln>
            <a:effectLst>
              <a:outerShdw blurRad="42863" rotWithShape="0" algn="bl" dir="2640000" dist="19050">
                <a:srgbClr val="000000">
                  <a:alpha val="26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sz="1800">
                <a:solidFill>
                  <a:srgbClr val="72246C"/>
                </a:solidFill>
                <a:latin typeface="Oxygen"/>
                <a:ea typeface="Oxygen"/>
                <a:cs typeface="Oxygen"/>
                <a:sym typeface="Oxygen"/>
              </a:endParaRPr>
            </a:p>
            <a:p>
              <a:pPr indent="0" lvl="0" marL="0" rtl="0" algn="ctr">
                <a:spcBef>
                  <a:spcPts val="0"/>
                </a:spcBef>
                <a:spcAft>
                  <a:spcPts val="0"/>
                </a:spcAft>
                <a:buNone/>
              </a:pPr>
              <a:r>
                <a:t/>
              </a:r>
              <a:endParaRPr sz="1800">
                <a:solidFill>
                  <a:srgbClr val="72246C"/>
                </a:solidFill>
                <a:latin typeface="Oxygen"/>
                <a:ea typeface="Oxygen"/>
                <a:cs typeface="Oxygen"/>
                <a:sym typeface="Oxygen"/>
              </a:endParaRPr>
            </a:p>
            <a:p>
              <a:pPr indent="0" lvl="0" marL="0" rtl="0" algn="ctr">
                <a:spcBef>
                  <a:spcPts val="0"/>
                </a:spcBef>
                <a:spcAft>
                  <a:spcPts val="0"/>
                </a:spcAft>
                <a:buNone/>
              </a:pPr>
              <a:r>
                <a:t/>
              </a:r>
              <a:endParaRPr sz="1800">
                <a:solidFill>
                  <a:srgbClr val="72246C"/>
                </a:solidFill>
                <a:latin typeface="Oxygen"/>
                <a:ea typeface="Oxygen"/>
                <a:cs typeface="Oxygen"/>
                <a:sym typeface="Oxygen"/>
              </a:endParaRPr>
            </a:p>
            <a:p>
              <a:pPr indent="0" lvl="0" marL="0" rtl="0" algn="ctr">
                <a:spcBef>
                  <a:spcPts val="0"/>
                </a:spcBef>
                <a:spcAft>
                  <a:spcPts val="0"/>
                </a:spcAft>
                <a:buNone/>
              </a:pPr>
              <a:r>
                <a:t/>
              </a:r>
              <a:endParaRPr sz="1800">
                <a:solidFill>
                  <a:srgbClr val="72246C"/>
                </a:solidFill>
                <a:latin typeface="Oxygen"/>
                <a:ea typeface="Oxygen"/>
                <a:cs typeface="Oxygen"/>
                <a:sym typeface="Oxygen"/>
              </a:endParaRPr>
            </a:p>
            <a:p>
              <a:pPr indent="0" lvl="0" marL="0" rtl="0" algn="ctr">
                <a:spcBef>
                  <a:spcPts val="0"/>
                </a:spcBef>
                <a:spcAft>
                  <a:spcPts val="0"/>
                </a:spcAft>
                <a:buNone/>
              </a:pPr>
              <a:r>
                <a:t/>
              </a:r>
              <a:endParaRPr sz="1800">
                <a:solidFill>
                  <a:srgbClr val="72246C"/>
                </a:solidFill>
                <a:latin typeface="Oxygen"/>
                <a:ea typeface="Oxygen"/>
                <a:cs typeface="Oxygen"/>
                <a:sym typeface="Oxygen"/>
              </a:endParaRPr>
            </a:p>
            <a:p>
              <a:pPr indent="0" lvl="0" marL="0" rtl="0" algn="ctr">
                <a:spcBef>
                  <a:spcPts val="0"/>
                </a:spcBef>
                <a:spcAft>
                  <a:spcPts val="0"/>
                </a:spcAft>
                <a:buNone/>
              </a:pPr>
              <a:r>
                <a:t/>
              </a:r>
              <a:endParaRPr sz="1800">
                <a:solidFill>
                  <a:srgbClr val="72246C"/>
                </a:solidFill>
                <a:latin typeface="Oxygen"/>
                <a:ea typeface="Oxygen"/>
                <a:cs typeface="Oxygen"/>
                <a:sym typeface="Oxygen"/>
              </a:endParaRPr>
            </a:p>
            <a:p>
              <a:pPr indent="0" lvl="0" marL="0" rtl="0" algn="ctr">
                <a:spcBef>
                  <a:spcPts val="0"/>
                </a:spcBef>
                <a:spcAft>
                  <a:spcPts val="0"/>
                </a:spcAft>
                <a:buNone/>
              </a:pPr>
              <a:r>
                <a:rPr b="1" lang="en" sz="1800">
                  <a:solidFill>
                    <a:srgbClr val="72246C"/>
                  </a:solidFill>
                  <a:latin typeface="Oxygen"/>
                  <a:ea typeface="Oxygen"/>
                  <a:cs typeface="Oxygen"/>
                  <a:sym typeface="Oxygen"/>
                </a:rPr>
                <a:t>Website</a:t>
              </a:r>
              <a:endParaRPr b="1" i="1" sz="1800">
                <a:solidFill>
                  <a:srgbClr val="72246C"/>
                </a:solidFill>
                <a:latin typeface="Oxygen"/>
                <a:ea typeface="Oxygen"/>
                <a:cs typeface="Oxygen"/>
                <a:sym typeface="Oxygen"/>
              </a:endParaRPr>
            </a:p>
          </p:txBody>
        </p:sp>
        <p:pic>
          <p:nvPicPr>
            <p:cNvPr id="561" name="Google Shape;561;p37"/>
            <p:cNvPicPr preferRelativeResize="0"/>
            <p:nvPr/>
          </p:nvPicPr>
          <p:blipFill>
            <a:blip r:embed="rId11">
              <a:alphaModFix/>
            </a:blip>
            <a:stretch>
              <a:fillRect/>
            </a:stretch>
          </p:blipFill>
          <p:spPr>
            <a:xfrm>
              <a:off x="4777665" y="2611325"/>
              <a:ext cx="2606961" cy="1023425"/>
            </a:xfrm>
            <a:prstGeom prst="rect">
              <a:avLst/>
            </a:prstGeom>
            <a:noFill/>
            <a:ln>
              <a:noFill/>
            </a:ln>
          </p:spPr>
        </p:pic>
      </p:grpSp>
      <p:grpSp>
        <p:nvGrpSpPr>
          <p:cNvPr id="562" name="Google Shape;562;p37"/>
          <p:cNvGrpSpPr/>
          <p:nvPr/>
        </p:nvGrpSpPr>
        <p:grpSpPr>
          <a:xfrm>
            <a:off x="6869071" y="6066366"/>
            <a:ext cx="1023300" cy="1023300"/>
            <a:chOff x="11003866" y="2265763"/>
            <a:chExt cx="1023300" cy="1023300"/>
          </a:xfrm>
        </p:grpSpPr>
        <p:sp>
          <p:nvSpPr>
            <p:cNvPr id="563" name="Google Shape;563;p37"/>
            <p:cNvSpPr/>
            <p:nvPr/>
          </p:nvSpPr>
          <p:spPr>
            <a:xfrm>
              <a:off x="11003866" y="2265763"/>
              <a:ext cx="1023300" cy="1023300"/>
            </a:xfrm>
            <a:prstGeom prst="ellipse">
              <a:avLst/>
            </a:prstGeom>
            <a:solidFill>
              <a:srgbClr val="FFFFFF"/>
            </a:solidFill>
            <a:ln cap="flat" cmpd="sng" w="19050">
              <a:solidFill>
                <a:srgbClr val="0CB089"/>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i="1" sz="1300">
                <a:latin typeface="Oxygen"/>
                <a:ea typeface="Oxygen"/>
                <a:cs typeface="Oxygen"/>
                <a:sym typeface="Oxygen"/>
              </a:endParaRPr>
            </a:p>
          </p:txBody>
        </p:sp>
        <p:pic>
          <p:nvPicPr>
            <p:cNvPr id="564" name="Google Shape;564;p37"/>
            <p:cNvPicPr preferRelativeResize="0"/>
            <p:nvPr/>
          </p:nvPicPr>
          <p:blipFill>
            <a:blip r:embed="rId12">
              <a:alphaModFix/>
            </a:blip>
            <a:stretch>
              <a:fillRect/>
            </a:stretch>
          </p:blipFill>
          <p:spPr>
            <a:xfrm>
              <a:off x="11074341" y="2629225"/>
              <a:ext cx="882360" cy="296400"/>
            </a:xfrm>
            <a:prstGeom prst="rect">
              <a:avLst/>
            </a:prstGeom>
            <a:noFill/>
            <a:ln>
              <a:noFill/>
            </a:ln>
            <a:effectLst>
              <a:outerShdw blurRad="42863" rotWithShape="0" algn="bl" dir="2640000" dist="19050">
                <a:srgbClr val="000000">
                  <a:alpha val="25000"/>
                </a:srgbClr>
              </a:outerShdw>
            </a:effectLst>
          </p:spPr>
        </p:pic>
      </p:grpSp>
      <p:cxnSp>
        <p:nvCxnSpPr>
          <p:cNvPr id="565" name="Google Shape;565;p37"/>
          <p:cNvCxnSpPr>
            <a:stCxn id="529" idx="4"/>
            <a:endCxn id="563" idx="0"/>
          </p:cNvCxnSpPr>
          <p:nvPr/>
        </p:nvCxnSpPr>
        <p:spPr>
          <a:xfrm>
            <a:off x="6080407" y="5020609"/>
            <a:ext cx="1300200" cy="1045800"/>
          </a:xfrm>
          <a:prstGeom prst="straightConnector1">
            <a:avLst/>
          </a:prstGeom>
          <a:noFill/>
          <a:ln cap="flat" cmpd="sng" w="9525">
            <a:solidFill>
              <a:schemeClr val="dk2"/>
            </a:solidFill>
            <a:prstDash val="solid"/>
            <a:round/>
            <a:headEnd len="med" w="med" type="none"/>
            <a:tailEnd len="med" w="med" type="none"/>
          </a:ln>
        </p:spPr>
      </p:cxnSp>
      <p:sp>
        <p:nvSpPr>
          <p:cNvPr id="566" name="Google Shape;566;p37"/>
          <p:cNvSpPr/>
          <p:nvPr/>
        </p:nvSpPr>
        <p:spPr>
          <a:xfrm>
            <a:off x="8320450" y="2989841"/>
            <a:ext cx="1171800" cy="1171800"/>
          </a:xfrm>
          <a:prstGeom prst="ellipse">
            <a:avLst/>
          </a:prstGeom>
          <a:solidFill>
            <a:srgbClr val="FFFFFF"/>
          </a:solidFill>
          <a:ln cap="flat" cmpd="sng" w="19050">
            <a:solidFill>
              <a:srgbClr val="0CB089"/>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rPr lang="en" sz="1300">
                <a:latin typeface="Oxygen"/>
                <a:ea typeface="Oxygen"/>
                <a:cs typeface="Oxygen"/>
                <a:sym typeface="Oxygen"/>
              </a:rPr>
              <a:t>Volunteer Services</a:t>
            </a:r>
            <a:endParaRPr sz="1300">
              <a:latin typeface="Oxygen"/>
              <a:ea typeface="Oxygen"/>
              <a:cs typeface="Oxygen"/>
              <a:sym typeface="Oxygen"/>
            </a:endParaRPr>
          </a:p>
          <a:p>
            <a:pPr indent="0" lvl="0" marL="0" rtl="0" algn="ctr">
              <a:spcBef>
                <a:spcPts val="0"/>
              </a:spcBef>
              <a:spcAft>
                <a:spcPts val="0"/>
              </a:spcAft>
              <a:buClr>
                <a:schemeClr val="dk1"/>
              </a:buClr>
              <a:buSzPts val="1100"/>
              <a:buFont typeface="Arial"/>
              <a:buNone/>
            </a:pPr>
            <a:r>
              <a:rPr i="1" lang="en" sz="1000">
                <a:solidFill>
                  <a:schemeClr val="dk1"/>
                </a:solidFill>
                <a:latin typeface="Oxygen"/>
                <a:ea typeface="Oxygen"/>
                <a:cs typeface="Oxygen"/>
                <a:sym typeface="Oxygen"/>
              </a:rPr>
              <a:t>(Phase 2)</a:t>
            </a:r>
            <a:endParaRPr sz="1300">
              <a:latin typeface="Oxygen"/>
              <a:ea typeface="Oxygen"/>
              <a:cs typeface="Oxygen"/>
              <a:sym typeface="Oxygen"/>
            </a:endParaRPr>
          </a:p>
        </p:txBody>
      </p:sp>
      <p:cxnSp>
        <p:nvCxnSpPr>
          <p:cNvPr id="567" name="Google Shape;567;p37"/>
          <p:cNvCxnSpPr>
            <a:stCxn id="529" idx="6"/>
            <a:endCxn id="566" idx="2"/>
          </p:cNvCxnSpPr>
          <p:nvPr/>
        </p:nvCxnSpPr>
        <p:spPr>
          <a:xfrm>
            <a:off x="7565257" y="3535759"/>
            <a:ext cx="755100" cy="39900"/>
          </a:xfrm>
          <a:prstGeom prst="straightConnector1">
            <a:avLst/>
          </a:prstGeom>
          <a:noFill/>
          <a:ln cap="flat" cmpd="sng" w="9525">
            <a:solidFill>
              <a:schemeClr val="dk2"/>
            </a:solidFill>
            <a:prstDash val="solid"/>
            <a:round/>
            <a:headEnd len="med" w="med" type="none"/>
            <a:tailEnd len="med" w="med" type="none"/>
          </a:ln>
        </p:spPr>
      </p:cxnSp>
      <p:grpSp>
        <p:nvGrpSpPr>
          <p:cNvPr id="568" name="Google Shape;568;p37"/>
          <p:cNvGrpSpPr/>
          <p:nvPr/>
        </p:nvGrpSpPr>
        <p:grpSpPr>
          <a:xfrm>
            <a:off x="1913550" y="1448660"/>
            <a:ext cx="1023300" cy="1023300"/>
            <a:chOff x="913875" y="2803972"/>
            <a:chExt cx="1023300" cy="1023300"/>
          </a:xfrm>
        </p:grpSpPr>
        <p:sp>
          <p:nvSpPr>
            <p:cNvPr id="528" name="Google Shape;528;p37"/>
            <p:cNvSpPr/>
            <p:nvPr/>
          </p:nvSpPr>
          <p:spPr>
            <a:xfrm>
              <a:off x="913875" y="2803972"/>
              <a:ext cx="1023300" cy="1023300"/>
            </a:xfrm>
            <a:prstGeom prst="ellipse">
              <a:avLst/>
            </a:prstGeom>
            <a:solidFill>
              <a:srgbClr val="FFFFFF"/>
            </a:solidFill>
            <a:ln cap="flat" cmpd="sng" w="19050">
              <a:solidFill>
                <a:srgbClr val="FFB81C"/>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t/>
              </a:r>
              <a:endParaRPr sz="1300">
                <a:latin typeface="Oxygen"/>
                <a:ea typeface="Oxygen"/>
                <a:cs typeface="Oxygen"/>
                <a:sym typeface="Oxygen"/>
              </a:endParaRPr>
            </a:p>
          </p:txBody>
        </p:sp>
        <p:pic>
          <p:nvPicPr>
            <p:cNvPr id="569" name="Google Shape;569;p37"/>
            <p:cNvPicPr preferRelativeResize="0"/>
            <p:nvPr/>
          </p:nvPicPr>
          <p:blipFill>
            <a:blip r:embed="rId13">
              <a:alphaModFix/>
            </a:blip>
            <a:stretch>
              <a:fillRect/>
            </a:stretch>
          </p:blipFill>
          <p:spPr>
            <a:xfrm>
              <a:off x="1155400" y="3044900"/>
              <a:ext cx="540250" cy="540250"/>
            </a:xfrm>
            <a:prstGeom prst="rect">
              <a:avLst/>
            </a:prstGeom>
            <a:noFill/>
            <a:ln>
              <a:noFill/>
            </a:ln>
          </p:spPr>
        </p:pic>
      </p:grpSp>
      <p:sp>
        <p:nvSpPr>
          <p:cNvPr id="570" name="Google Shape;570;p37"/>
          <p:cNvSpPr/>
          <p:nvPr/>
        </p:nvSpPr>
        <p:spPr>
          <a:xfrm>
            <a:off x="9610726" y="4384351"/>
            <a:ext cx="1171800" cy="1171800"/>
          </a:xfrm>
          <a:prstGeom prst="ellipse">
            <a:avLst/>
          </a:prstGeom>
          <a:solidFill>
            <a:srgbClr val="FFFFFF"/>
          </a:solidFill>
          <a:ln cap="flat" cmpd="sng" w="19050">
            <a:solidFill>
              <a:srgbClr val="0CB089"/>
            </a:solidFill>
            <a:prstDash val="solid"/>
            <a:round/>
            <a:headEnd len="sm" w="sm" type="none"/>
            <a:tailEnd len="sm" w="sm" type="none"/>
          </a:ln>
          <a:effectLst>
            <a:outerShdw blurRad="42863" rotWithShape="0" algn="bl" dir="2640000" dist="19050">
              <a:srgbClr val="000000">
                <a:alpha val="25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rPr lang="en" sz="1300">
                <a:latin typeface="Oxygen"/>
                <a:ea typeface="Oxygen"/>
                <a:cs typeface="Oxygen"/>
                <a:sym typeface="Oxygen"/>
              </a:rPr>
              <a:t>Virtual Tours</a:t>
            </a:r>
            <a:endParaRPr sz="1300">
              <a:latin typeface="Oxygen"/>
              <a:ea typeface="Oxygen"/>
              <a:cs typeface="Oxygen"/>
              <a:sym typeface="Oxygen"/>
            </a:endParaRPr>
          </a:p>
          <a:p>
            <a:pPr indent="0" lvl="0" marL="0" rtl="0" algn="ctr">
              <a:spcBef>
                <a:spcPts val="0"/>
              </a:spcBef>
              <a:spcAft>
                <a:spcPts val="0"/>
              </a:spcAft>
              <a:buClr>
                <a:schemeClr val="dk1"/>
              </a:buClr>
              <a:buSzPts val="1100"/>
              <a:buFont typeface="Arial"/>
              <a:buNone/>
            </a:pPr>
            <a:r>
              <a:rPr i="1" lang="en" sz="1000">
                <a:solidFill>
                  <a:schemeClr val="dk1"/>
                </a:solidFill>
                <a:latin typeface="Oxygen"/>
                <a:ea typeface="Oxygen"/>
                <a:cs typeface="Oxygen"/>
                <a:sym typeface="Oxygen"/>
              </a:rPr>
              <a:t>(Phase 2)</a:t>
            </a:r>
            <a:endParaRPr sz="1300">
              <a:latin typeface="Oxygen"/>
              <a:ea typeface="Oxygen"/>
              <a:cs typeface="Oxygen"/>
              <a:sym typeface="Oxygen"/>
            </a:endParaRPr>
          </a:p>
        </p:txBody>
      </p:sp>
      <p:cxnSp>
        <p:nvCxnSpPr>
          <p:cNvPr id="571" name="Google Shape;571;p37"/>
          <p:cNvCxnSpPr>
            <a:stCxn id="529" idx="6"/>
            <a:endCxn id="570" idx="2"/>
          </p:cNvCxnSpPr>
          <p:nvPr/>
        </p:nvCxnSpPr>
        <p:spPr>
          <a:xfrm>
            <a:off x="7565257" y="3535759"/>
            <a:ext cx="2045400" cy="1434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5" name="Shape 575"/>
        <p:cNvGrpSpPr/>
        <p:nvPr/>
      </p:nvGrpSpPr>
      <p:grpSpPr>
        <a:xfrm>
          <a:off x="0" y="0"/>
          <a:ext cx="0" cy="0"/>
          <a:chOff x="0" y="0"/>
          <a:chExt cx="0" cy="0"/>
        </a:xfrm>
      </p:grpSpPr>
      <p:pic>
        <p:nvPicPr>
          <p:cNvPr id="576" name="Google Shape;576;p38"/>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577" name="Google Shape;577;p38"/>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8"/>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24</a:t>
            </a:r>
            <a:endParaRPr b="1" sz="2400">
              <a:solidFill>
                <a:srgbClr val="FFFFFF"/>
              </a:solidFill>
              <a:latin typeface="Oxygen"/>
              <a:ea typeface="Oxygen"/>
              <a:cs typeface="Oxygen"/>
              <a:sym typeface="Oxygen"/>
            </a:endParaRPr>
          </a:p>
        </p:txBody>
      </p:sp>
      <p:sp>
        <p:nvSpPr>
          <p:cNvPr id="579" name="Google Shape;579;p38"/>
          <p:cNvSpPr txBox="1"/>
          <p:nvPr>
            <p:ph idx="4294967295" type="body"/>
          </p:nvPr>
        </p:nvSpPr>
        <p:spPr>
          <a:xfrm>
            <a:off x="685800" y="1451075"/>
            <a:ext cx="8934300" cy="43017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Clr>
                <a:schemeClr val="dk1"/>
              </a:buClr>
              <a:buSzPts val="1100"/>
              <a:buFont typeface="Arial"/>
              <a:buNone/>
            </a:pPr>
            <a:r>
              <a:rPr lang="en" sz="1800">
                <a:solidFill>
                  <a:srgbClr val="F3643E"/>
                </a:solidFill>
                <a:latin typeface="Oxygen Light"/>
                <a:ea typeface="Oxygen Light"/>
                <a:cs typeface="Oxygen Light"/>
                <a:sym typeface="Oxygen Light"/>
              </a:rPr>
              <a:t>Planned Giving </a:t>
            </a:r>
            <a:endParaRPr sz="1800">
              <a:solidFill>
                <a:srgbClr val="F3643E"/>
              </a:solidFill>
              <a:latin typeface="Oxygen Light"/>
              <a:ea typeface="Oxygen Light"/>
              <a:cs typeface="Oxygen Light"/>
              <a:sym typeface="Oxygen Light"/>
            </a:endParaRPr>
          </a:p>
          <a:p>
            <a:pPr indent="0" lvl="0" marL="0" marR="213676"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Migrate and optimize Crescendo content and features to the new Umbraco CMS.</a:t>
            </a:r>
            <a:endParaRPr sz="18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800">
              <a:solidFill>
                <a:srgbClr val="F3643E"/>
              </a:solidFill>
              <a:latin typeface="Oxygen Light"/>
              <a:ea typeface="Oxygen Light"/>
              <a:cs typeface="Oxygen Light"/>
              <a:sym typeface="Oxygen Light"/>
            </a:endParaRPr>
          </a:p>
          <a:p>
            <a:pPr indent="0" lvl="0" marL="0" rtl="0" algn="l">
              <a:spcBef>
                <a:spcPts val="0"/>
              </a:spcBef>
              <a:spcAft>
                <a:spcPts val="0"/>
              </a:spcAft>
              <a:buNone/>
            </a:pPr>
            <a:r>
              <a:rPr lang="en" sz="1800">
                <a:solidFill>
                  <a:srgbClr val="F3643E"/>
                </a:solidFill>
                <a:latin typeface="Oxygen Light"/>
                <a:ea typeface="Oxygen Light"/>
                <a:cs typeface="Oxygen Light"/>
                <a:sym typeface="Oxygen Light"/>
              </a:rPr>
              <a:t>Donor Portal </a:t>
            </a:r>
            <a:endParaRPr sz="1800">
              <a:solidFill>
                <a:srgbClr val="F3643E"/>
              </a:solidFill>
              <a:latin typeface="Oxygen Light"/>
              <a:ea typeface="Oxygen Light"/>
              <a:cs typeface="Oxygen Light"/>
              <a:sym typeface="Oxygen Light"/>
            </a:endParaRPr>
          </a:p>
          <a:p>
            <a:pPr indent="0" lvl="0" marL="0"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I-ology will leverage the foundation constructed in Phase 1 to scale the platform into a secure portal that will empower existing and future donors.</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View giving history</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Quickly donate</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Review and update upcoming payments</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Manage and update profile information</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00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Further engage with HonorHealth Foundation</a:t>
            </a:r>
            <a:endParaRPr sz="1800">
              <a:solidFill>
                <a:srgbClr val="555555"/>
              </a:solidFill>
              <a:latin typeface="Helvetica Neue Light"/>
              <a:ea typeface="Helvetica Neue Light"/>
              <a:cs typeface="Helvetica Neue Light"/>
              <a:sym typeface="Helvetica Neue Light"/>
            </a:endParaRPr>
          </a:p>
          <a:p>
            <a:pPr indent="0" lvl="0" marL="0" rtl="0" algn="l">
              <a:lnSpc>
                <a:spcPct val="100000"/>
              </a:lnSpc>
              <a:spcBef>
                <a:spcPts val="1000"/>
              </a:spcBef>
              <a:spcAft>
                <a:spcPts val="1000"/>
              </a:spcAft>
              <a:buNone/>
            </a:pPr>
            <a:r>
              <a:t/>
            </a:r>
            <a:endParaRPr sz="1800">
              <a:solidFill>
                <a:srgbClr val="555555"/>
              </a:solidFill>
              <a:latin typeface="Helvetica Neue Light"/>
              <a:ea typeface="Helvetica Neue Light"/>
              <a:cs typeface="Helvetica Neue Light"/>
              <a:sym typeface="Helvetica Neue Light"/>
            </a:endParaRPr>
          </a:p>
        </p:txBody>
      </p:sp>
      <p:sp>
        <p:nvSpPr>
          <p:cNvPr id="580" name="Google Shape;580;p38"/>
          <p:cNvSpPr txBox="1"/>
          <p:nvPr/>
        </p:nvSpPr>
        <p:spPr>
          <a:xfrm>
            <a:off x="685800" y="685800"/>
            <a:ext cx="6984000" cy="5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Building Community with Donors </a:t>
            </a:r>
            <a:endParaRPr b="1" sz="2400">
              <a:solidFill>
                <a:schemeClr val="dk1"/>
              </a:solidFill>
              <a:latin typeface="Oxygen"/>
              <a:ea typeface="Oxygen"/>
              <a:cs typeface="Oxygen"/>
              <a:sym typeface="Oxygen"/>
            </a:endParaRPr>
          </a:p>
          <a:p>
            <a:pPr indent="0" lvl="0" marL="0" rtl="0" algn="l">
              <a:spcBef>
                <a:spcPts val="0"/>
              </a:spcBef>
              <a:spcAft>
                <a:spcPts val="0"/>
              </a:spcAft>
              <a:buNone/>
            </a:pPr>
            <a:r>
              <a:rPr b="1" lang="en" sz="2400">
                <a:solidFill>
                  <a:schemeClr val="dk1"/>
                </a:solidFill>
                <a:latin typeface="Oxygen"/>
                <a:ea typeface="Oxygen"/>
                <a:cs typeface="Oxygen"/>
                <a:sym typeface="Oxygen"/>
              </a:rPr>
              <a:t> </a:t>
            </a:r>
            <a:endParaRPr b="1" sz="2400">
              <a:solidFill>
                <a:schemeClr val="dk1"/>
              </a:solidFill>
              <a:latin typeface="Oxygen"/>
              <a:ea typeface="Oxygen"/>
              <a:cs typeface="Oxygen"/>
              <a:sym typeface="Oxygen"/>
            </a:endParaRPr>
          </a:p>
        </p:txBody>
      </p:sp>
      <p:cxnSp>
        <p:nvCxnSpPr>
          <p:cNvPr id="581" name="Google Shape;581;p38"/>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pic>
        <p:nvPicPr>
          <p:cNvPr id="582" name="Google Shape;582;p38"/>
          <p:cNvPicPr preferRelativeResize="0"/>
          <p:nvPr/>
        </p:nvPicPr>
        <p:blipFill>
          <a:blip r:embed="rId5">
            <a:alphaModFix/>
          </a:blip>
          <a:stretch>
            <a:fillRect/>
          </a:stretch>
        </p:blipFill>
        <p:spPr>
          <a:xfrm>
            <a:off x="7586275" y="4640225"/>
            <a:ext cx="2444625" cy="2444625"/>
          </a:xfrm>
          <a:prstGeom prst="rect">
            <a:avLst/>
          </a:prstGeom>
          <a:noFill/>
          <a:ln>
            <a:noFill/>
          </a:ln>
        </p:spPr>
      </p:pic>
      <p:sp>
        <p:nvSpPr>
          <p:cNvPr id="583" name="Google Shape;583;p38"/>
          <p:cNvSpPr/>
          <p:nvPr/>
        </p:nvSpPr>
        <p:spPr>
          <a:xfrm rot="10500794">
            <a:off x="9790494" y="3535068"/>
            <a:ext cx="1836050" cy="1836050"/>
          </a:xfrm>
          <a:prstGeom prst="teardrop">
            <a:avLst>
              <a:gd fmla="val 117614" name="adj"/>
            </a:avLst>
          </a:prstGeom>
          <a:solidFill>
            <a:srgbClr val="0C6591"/>
          </a:solidFill>
          <a:ln>
            <a:noFill/>
          </a:ln>
          <a:effectLst>
            <a:outerShdw blurRad="57150" rotWithShape="0" algn="bl" dir="1740000" dist="47625">
              <a:srgbClr val="000000">
                <a:alpha val="3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4" name="Google Shape;584;p38"/>
          <p:cNvPicPr preferRelativeResize="0"/>
          <p:nvPr/>
        </p:nvPicPr>
        <p:blipFill>
          <a:blip r:embed="rId6">
            <a:alphaModFix/>
          </a:blip>
          <a:stretch>
            <a:fillRect/>
          </a:stretch>
        </p:blipFill>
        <p:spPr>
          <a:xfrm>
            <a:off x="9876297" y="4211758"/>
            <a:ext cx="874992" cy="874978"/>
          </a:xfrm>
          <a:prstGeom prst="rect">
            <a:avLst/>
          </a:prstGeom>
          <a:noFill/>
          <a:ln>
            <a:noFill/>
          </a:ln>
        </p:spPr>
      </p:pic>
      <p:pic>
        <p:nvPicPr>
          <p:cNvPr id="585" name="Google Shape;585;p38"/>
          <p:cNvPicPr preferRelativeResize="0"/>
          <p:nvPr/>
        </p:nvPicPr>
        <p:blipFill>
          <a:blip r:embed="rId7">
            <a:alphaModFix/>
          </a:blip>
          <a:stretch>
            <a:fillRect/>
          </a:stretch>
        </p:blipFill>
        <p:spPr>
          <a:xfrm>
            <a:off x="10579783" y="3822899"/>
            <a:ext cx="874992" cy="8749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9" name="Shape 589"/>
        <p:cNvGrpSpPr/>
        <p:nvPr/>
      </p:nvGrpSpPr>
      <p:grpSpPr>
        <a:xfrm>
          <a:off x="0" y="0"/>
          <a:ext cx="0" cy="0"/>
          <a:chOff x="0" y="0"/>
          <a:chExt cx="0" cy="0"/>
        </a:xfrm>
      </p:grpSpPr>
      <p:pic>
        <p:nvPicPr>
          <p:cNvPr id="590" name="Google Shape;590;p39"/>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591" name="Google Shape;591;p39"/>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9"/>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25</a:t>
            </a:r>
            <a:endParaRPr b="1" sz="2400">
              <a:solidFill>
                <a:srgbClr val="FFFFFF"/>
              </a:solidFill>
              <a:latin typeface="Oxygen"/>
              <a:ea typeface="Oxygen"/>
              <a:cs typeface="Oxygen"/>
              <a:sym typeface="Oxygen"/>
            </a:endParaRPr>
          </a:p>
        </p:txBody>
      </p:sp>
      <p:sp>
        <p:nvSpPr>
          <p:cNvPr id="593" name="Google Shape;593;p39"/>
          <p:cNvSpPr txBox="1"/>
          <p:nvPr>
            <p:ph idx="4294967295" type="body"/>
          </p:nvPr>
        </p:nvSpPr>
        <p:spPr>
          <a:xfrm>
            <a:off x="685800" y="1450375"/>
            <a:ext cx="10963800" cy="5243700"/>
          </a:xfrm>
          <a:prstGeom prst="rect">
            <a:avLst/>
          </a:prstGeom>
        </p:spPr>
        <p:txBody>
          <a:bodyPr anchorCtr="0" anchor="t" bIns="131375" lIns="131375" spcFirstLastPara="1" rIns="131375" wrap="square" tIns="131375">
            <a:noAutofit/>
          </a:bodyPr>
          <a:lstStyle/>
          <a:p>
            <a:pPr indent="0" lvl="0" marL="0" marR="2014664"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A complete digital ecosystem serves all persona’s. This will be accomplished for HonorHealth Foundation through:</a:t>
            </a:r>
            <a:endParaRPr sz="18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800">
              <a:solidFill>
                <a:srgbClr val="555555"/>
              </a:solidFill>
              <a:latin typeface="Helvetica Neue Light"/>
              <a:ea typeface="Helvetica Neue Light"/>
              <a:cs typeface="Helvetica Neue Light"/>
              <a:sym typeface="Helvetica Neue Light"/>
            </a:endParaRPr>
          </a:p>
          <a:p>
            <a:pPr indent="0" lvl="0" marL="457200" marR="1443164" rtl="0" algn="l">
              <a:spcBef>
                <a:spcPts val="0"/>
              </a:spcBef>
              <a:spcAft>
                <a:spcPts val="0"/>
              </a:spcAft>
              <a:buNone/>
            </a:pPr>
            <a:r>
              <a:rPr lang="en" sz="1800">
                <a:solidFill>
                  <a:srgbClr val="F3643E"/>
                </a:solidFill>
                <a:latin typeface="Helvetica Neue Light"/>
                <a:ea typeface="Helvetica Neue Light"/>
                <a:cs typeface="Helvetica Neue Light"/>
                <a:sym typeface="Helvetica Neue Light"/>
              </a:rPr>
              <a:t>Virtual Tours</a:t>
            </a:r>
            <a:br>
              <a:rPr lang="en" sz="1800">
                <a:solidFill>
                  <a:srgbClr val="555555"/>
                </a:solidFill>
                <a:latin typeface="Helvetica Neue Light"/>
                <a:ea typeface="Helvetica Neue Light"/>
                <a:cs typeface="Helvetica Neue Light"/>
                <a:sym typeface="Helvetica Neue Light"/>
              </a:rPr>
            </a:br>
            <a:r>
              <a:rPr lang="en" sz="1800">
                <a:solidFill>
                  <a:srgbClr val="555555"/>
                </a:solidFill>
                <a:latin typeface="Helvetica Neue Light"/>
                <a:ea typeface="Helvetica Neue Light"/>
                <a:cs typeface="Helvetica Neue Light"/>
                <a:sym typeface="Helvetica Neue Light"/>
              </a:rPr>
              <a:t>HonorHealth Foundation will be able to showcase HonorHealth campuses through lifelike virtual experiences.</a:t>
            </a:r>
            <a:br>
              <a:rPr lang="en" sz="1800">
                <a:solidFill>
                  <a:srgbClr val="555555"/>
                </a:solidFill>
                <a:latin typeface="Helvetica Neue Light"/>
                <a:ea typeface="Helvetica Neue Light"/>
                <a:cs typeface="Helvetica Neue Light"/>
                <a:sym typeface="Helvetica Neue Light"/>
              </a:rPr>
            </a:br>
            <a:endParaRPr sz="1800">
              <a:solidFill>
                <a:srgbClr val="555555"/>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rPr lang="en" sz="1800">
                <a:solidFill>
                  <a:srgbClr val="F3643E"/>
                </a:solidFill>
                <a:latin typeface="Helvetica Neue Light"/>
                <a:ea typeface="Helvetica Neue Light"/>
                <a:cs typeface="Helvetica Neue Light"/>
                <a:sym typeface="Helvetica Neue Light"/>
              </a:rPr>
              <a:t>Volunteer Engagement Features</a:t>
            </a:r>
            <a:endParaRPr sz="1800">
              <a:solidFill>
                <a:srgbClr val="F3643E"/>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Volunteers will be empowered through self-service, intuitive capabilities which will modernize workflows and reduce barriers.</a:t>
            </a:r>
            <a:br>
              <a:rPr lang="en" sz="1800">
                <a:solidFill>
                  <a:srgbClr val="555555"/>
                </a:solidFill>
                <a:latin typeface="Helvetica Neue Light"/>
                <a:ea typeface="Helvetica Neue Light"/>
                <a:cs typeface="Helvetica Neue Light"/>
                <a:sym typeface="Helvetica Neue Light"/>
              </a:rPr>
            </a:br>
            <a:endParaRPr sz="1800">
              <a:solidFill>
                <a:srgbClr val="555555"/>
              </a:solidFill>
              <a:latin typeface="Helvetica Neue Light"/>
              <a:ea typeface="Helvetica Neue Light"/>
              <a:cs typeface="Helvetica Neue Light"/>
              <a:sym typeface="Helvetica Neue Light"/>
            </a:endParaRPr>
          </a:p>
          <a:p>
            <a:pPr indent="0" lvl="0" marL="457200" marR="832490" rtl="0" algn="l">
              <a:spcBef>
                <a:spcPts val="0"/>
              </a:spcBef>
              <a:spcAft>
                <a:spcPts val="0"/>
              </a:spcAft>
              <a:buNone/>
            </a:pPr>
            <a:r>
              <a:rPr lang="en" sz="1800">
                <a:solidFill>
                  <a:srgbClr val="F3643E"/>
                </a:solidFill>
                <a:latin typeface="Helvetica Neue Light"/>
                <a:ea typeface="Helvetica Neue Light"/>
                <a:cs typeface="Helvetica Neue Light"/>
                <a:sym typeface="Helvetica Neue Light"/>
              </a:rPr>
              <a:t>User Generated Content</a:t>
            </a:r>
            <a:endParaRPr sz="1800">
              <a:solidFill>
                <a:srgbClr val="F3643E"/>
              </a:solidFill>
              <a:latin typeface="Helvetica Neue Light"/>
              <a:ea typeface="Helvetica Neue Light"/>
              <a:cs typeface="Helvetica Neue Light"/>
              <a:sym typeface="Helvetica Neue Light"/>
            </a:endParaRPr>
          </a:p>
          <a:p>
            <a:pPr indent="0" lvl="0" marL="457200" marR="832490"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Leveraging built-in CMS capabilities, users will be able to easily submit content for review and publishing.</a:t>
            </a:r>
            <a:endParaRPr sz="1800">
              <a:solidFill>
                <a:srgbClr val="555555"/>
              </a:solidFill>
              <a:latin typeface="Helvetica Neue Light"/>
              <a:ea typeface="Helvetica Neue Light"/>
              <a:cs typeface="Helvetica Neue Light"/>
              <a:sym typeface="Helvetica Neue Light"/>
            </a:endParaRPr>
          </a:p>
        </p:txBody>
      </p:sp>
      <p:sp>
        <p:nvSpPr>
          <p:cNvPr id="594" name="Google Shape;594;p39"/>
          <p:cNvSpPr txBox="1"/>
          <p:nvPr/>
        </p:nvSpPr>
        <p:spPr>
          <a:xfrm>
            <a:off x="685800" y="685800"/>
            <a:ext cx="6984000" cy="5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Digitizing “In-Person” Experiences</a:t>
            </a:r>
            <a:endParaRPr b="1" sz="2400">
              <a:solidFill>
                <a:schemeClr val="dk1"/>
              </a:solidFill>
              <a:latin typeface="Oxygen"/>
              <a:ea typeface="Oxygen"/>
              <a:cs typeface="Oxygen"/>
              <a:sym typeface="Oxygen"/>
            </a:endParaRPr>
          </a:p>
          <a:p>
            <a:pPr indent="0" lvl="0" marL="0" rtl="0" algn="l">
              <a:spcBef>
                <a:spcPts val="0"/>
              </a:spcBef>
              <a:spcAft>
                <a:spcPts val="0"/>
              </a:spcAft>
              <a:buNone/>
            </a:pPr>
            <a:r>
              <a:rPr b="1" lang="en" sz="2400">
                <a:solidFill>
                  <a:schemeClr val="dk1"/>
                </a:solidFill>
                <a:latin typeface="Oxygen"/>
                <a:ea typeface="Oxygen"/>
                <a:cs typeface="Oxygen"/>
                <a:sym typeface="Oxygen"/>
              </a:rPr>
              <a:t> </a:t>
            </a:r>
            <a:endParaRPr b="1" sz="2400">
              <a:solidFill>
                <a:schemeClr val="dk1"/>
              </a:solidFill>
              <a:latin typeface="Oxygen"/>
              <a:ea typeface="Oxygen"/>
              <a:cs typeface="Oxygen"/>
              <a:sym typeface="Oxygen"/>
            </a:endParaRPr>
          </a:p>
        </p:txBody>
      </p:sp>
      <p:cxnSp>
        <p:nvCxnSpPr>
          <p:cNvPr id="595" name="Google Shape;595;p39"/>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pic>
        <p:nvPicPr>
          <p:cNvPr id="596" name="Google Shape;596;p39"/>
          <p:cNvPicPr preferRelativeResize="0"/>
          <p:nvPr/>
        </p:nvPicPr>
        <p:blipFill>
          <a:blip r:embed="rId5">
            <a:alphaModFix/>
          </a:blip>
          <a:stretch>
            <a:fillRect/>
          </a:stretch>
        </p:blipFill>
        <p:spPr>
          <a:xfrm>
            <a:off x="728075" y="3804476"/>
            <a:ext cx="459325" cy="459346"/>
          </a:xfrm>
          <a:prstGeom prst="rect">
            <a:avLst/>
          </a:prstGeom>
          <a:noFill/>
          <a:ln>
            <a:noFill/>
          </a:ln>
        </p:spPr>
      </p:pic>
      <p:pic>
        <p:nvPicPr>
          <p:cNvPr id="597" name="Google Shape;597;p39"/>
          <p:cNvPicPr preferRelativeResize="0"/>
          <p:nvPr/>
        </p:nvPicPr>
        <p:blipFill>
          <a:blip r:embed="rId6">
            <a:alphaModFix/>
          </a:blip>
          <a:stretch>
            <a:fillRect/>
          </a:stretch>
        </p:blipFill>
        <p:spPr>
          <a:xfrm>
            <a:off x="685800" y="2554400"/>
            <a:ext cx="459325" cy="459325"/>
          </a:xfrm>
          <a:prstGeom prst="rect">
            <a:avLst/>
          </a:prstGeom>
          <a:noFill/>
          <a:ln>
            <a:noFill/>
          </a:ln>
        </p:spPr>
      </p:pic>
      <p:pic>
        <p:nvPicPr>
          <p:cNvPr id="598" name="Google Shape;598;p39"/>
          <p:cNvPicPr preferRelativeResize="0"/>
          <p:nvPr/>
        </p:nvPicPr>
        <p:blipFill rotWithShape="1">
          <a:blip r:embed="rId7">
            <a:alphaModFix/>
          </a:blip>
          <a:srcRect b="5802" l="0" r="0" t="0"/>
          <a:stretch/>
        </p:blipFill>
        <p:spPr>
          <a:xfrm>
            <a:off x="685800" y="5056327"/>
            <a:ext cx="543875" cy="51229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2" name="Shape 602"/>
        <p:cNvGrpSpPr/>
        <p:nvPr/>
      </p:nvGrpSpPr>
      <p:grpSpPr>
        <a:xfrm>
          <a:off x="0" y="0"/>
          <a:ext cx="0" cy="0"/>
          <a:chOff x="0" y="0"/>
          <a:chExt cx="0" cy="0"/>
        </a:xfrm>
      </p:grpSpPr>
      <p:pic>
        <p:nvPicPr>
          <p:cNvPr id="603" name="Google Shape;603;p40"/>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604" name="Google Shape;604;p40"/>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0"/>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26</a:t>
            </a:r>
            <a:endParaRPr b="1" sz="2400">
              <a:solidFill>
                <a:srgbClr val="FFFFFF"/>
              </a:solidFill>
              <a:latin typeface="Oxygen"/>
              <a:ea typeface="Oxygen"/>
              <a:cs typeface="Oxygen"/>
              <a:sym typeface="Oxygen"/>
            </a:endParaRPr>
          </a:p>
        </p:txBody>
      </p:sp>
      <p:sp>
        <p:nvSpPr>
          <p:cNvPr id="606" name="Google Shape;606;p40"/>
          <p:cNvSpPr txBox="1"/>
          <p:nvPr>
            <p:ph idx="4294967295" type="body"/>
          </p:nvPr>
        </p:nvSpPr>
        <p:spPr>
          <a:xfrm>
            <a:off x="685800" y="1450375"/>
            <a:ext cx="10306500" cy="45675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None/>
            </a:pPr>
            <a:r>
              <a:rPr lang="en" sz="1800">
                <a:solidFill>
                  <a:srgbClr val="555555"/>
                </a:solidFill>
                <a:latin typeface="Helvetica Neue Light"/>
                <a:ea typeface="Helvetica Neue Light"/>
                <a:cs typeface="Helvetica Neue Light"/>
                <a:sym typeface="Helvetica Neue Light"/>
              </a:rPr>
              <a:t>To draw engagement across digital platforms, future efforts will </a:t>
            </a:r>
            <a:r>
              <a:rPr lang="en" sz="1800">
                <a:solidFill>
                  <a:srgbClr val="555555"/>
                </a:solidFill>
                <a:latin typeface="Helvetica Neue Light"/>
                <a:ea typeface="Helvetica Neue Light"/>
                <a:cs typeface="Helvetica Neue Light"/>
                <a:sym typeface="Helvetica Neue Light"/>
              </a:rPr>
              <a:t>include</a:t>
            </a:r>
            <a:r>
              <a:rPr lang="en" sz="1800">
                <a:solidFill>
                  <a:srgbClr val="555555"/>
                </a:solidFill>
                <a:latin typeface="Helvetica Neue Light"/>
                <a:ea typeface="Helvetica Neue Light"/>
                <a:cs typeface="Helvetica Neue Light"/>
                <a:sym typeface="Helvetica Neue Light"/>
              </a:rPr>
              <a:t>:</a:t>
            </a:r>
            <a:endParaRPr sz="18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800">
              <a:solidFill>
                <a:srgbClr val="555555"/>
              </a:solidFill>
              <a:latin typeface="Oxygen Light"/>
              <a:ea typeface="Oxygen Light"/>
              <a:cs typeface="Oxygen Light"/>
              <a:sym typeface="Oxygen Light"/>
            </a:endParaRPr>
          </a:p>
          <a:p>
            <a:pPr indent="0" lvl="0" marL="457200" marR="728704" rtl="0" algn="l">
              <a:spcBef>
                <a:spcPts val="0"/>
              </a:spcBef>
              <a:spcAft>
                <a:spcPts val="0"/>
              </a:spcAft>
              <a:buNone/>
            </a:pPr>
            <a:r>
              <a:rPr lang="en" sz="1800">
                <a:solidFill>
                  <a:srgbClr val="F3643E"/>
                </a:solidFill>
                <a:latin typeface="Oxygen Light"/>
                <a:ea typeface="Oxygen Light"/>
                <a:cs typeface="Oxygen Light"/>
                <a:sym typeface="Oxygen Light"/>
              </a:rPr>
              <a:t>Email Campaign Tool</a:t>
            </a:r>
            <a:br>
              <a:rPr lang="en" sz="1800">
                <a:solidFill>
                  <a:srgbClr val="F3643E"/>
                </a:solidFill>
                <a:latin typeface="Helvetica Neue Light"/>
                <a:ea typeface="Helvetica Neue Light"/>
                <a:cs typeface="Helvetica Neue Light"/>
                <a:sym typeface="Helvetica Neue Light"/>
              </a:rPr>
            </a:br>
            <a:r>
              <a:rPr lang="en" sz="1800">
                <a:solidFill>
                  <a:srgbClr val="555555"/>
                </a:solidFill>
                <a:latin typeface="Helvetica Neue Light"/>
                <a:ea typeface="Helvetica Neue Light"/>
                <a:cs typeface="Helvetica Neue Light"/>
                <a:sym typeface="Helvetica Neue Light"/>
              </a:rPr>
              <a:t>Cloud email platforms are more than an email publishing tool. When utilized to their full potential, they create a 360 degree engagement experience. </a:t>
            </a:r>
            <a:br>
              <a:rPr lang="en" sz="1800">
                <a:solidFill>
                  <a:srgbClr val="555555"/>
                </a:solidFill>
                <a:latin typeface="Helvetica Neue Light"/>
                <a:ea typeface="Helvetica Neue Light"/>
                <a:cs typeface="Helvetica Neue Light"/>
                <a:sym typeface="Helvetica Neue Light"/>
              </a:rPr>
            </a:br>
            <a:endParaRPr sz="1800">
              <a:solidFill>
                <a:srgbClr val="555555"/>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rPr lang="en" sz="1800">
                <a:solidFill>
                  <a:srgbClr val="F3643E"/>
                </a:solidFill>
                <a:latin typeface="Oxygen Light"/>
                <a:ea typeface="Oxygen Light"/>
                <a:cs typeface="Oxygen Light"/>
                <a:sym typeface="Oxygen Light"/>
              </a:rPr>
              <a:t>Social Content Integration</a:t>
            </a:r>
            <a:br>
              <a:rPr lang="en" sz="1800">
                <a:solidFill>
                  <a:srgbClr val="F3643E"/>
                </a:solidFill>
                <a:latin typeface="Helvetica Neue Light"/>
                <a:ea typeface="Helvetica Neue Light"/>
                <a:cs typeface="Helvetica Neue Light"/>
                <a:sym typeface="Helvetica Neue Light"/>
              </a:rPr>
            </a:br>
            <a:r>
              <a:rPr lang="en" sz="1800">
                <a:solidFill>
                  <a:srgbClr val="555555"/>
                </a:solidFill>
                <a:latin typeface="Helvetica Neue Light"/>
                <a:ea typeface="Helvetica Neue Light"/>
                <a:cs typeface="Helvetica Neue Light"/>
                <a:sym typeface="Helvetica Neue Light"/>
              </a:rPr>
              <a:t>Integration with social channels and content will create a transparent and complete digital experience. It connects digital assets and encourages cross platform engagement.</a:t>
            </a:r>
            <a:br>
              <a:rPr lang="en" sz="1800">
                <a:solidFill>
                  <a:srgbClr val="555555"/>
                </a:solidFill>
                <a:latin typeface="Helvetica Neue Light"/>
                <a:ea typeface="Helvetica Neue Light"/>
                <a:cs typeface="Helvetica Neue Light"/>
                <a:sym typeface="Helvetica Neue Light"/>
              </a:rPr>
            </a:br>
            <a:endParaRPr sz="1800">
              <a:solidFill>
                <a:srgbClr val="555555"/>
              </a:solidFill>
              <a:latin typeface="Helvetica Neue Light"/>
              <a:ea typeface="Helvetica Neue Light"/>
              <a:cs typeface="Helvetica Neue Light"/>
              <a:sym typeface="Helvetica Neue Light"/>
            </a:endParaRPr>
          </a:p>
          <a:p>
            <a:pPr indent="0" lvl="0" marL="457200" marR="1071604" rtl="0" algn="l">
              <a:spcBef>
                <a:spcPts val="0"/>
              </a:spcBef>
              <a:spcAft>
                <a:spcPts val="0"/>
              </a:spcAft>
              <a:buNone/>
            </a:pPr>
            <a:r>
              <a:rPr lang="en" sz="1800">
                <a:solidFill>
                  <a:srgbClr val="F3643E"/>
                </a:solidFill>
                <a:latin typeface="Oxygen Light"/>
                <a:ea typeface="Oxygen Light"/>
                <a:cs typeface="Oxygen Light"/>
                <a:sym typeface="Oxygen Light"/>
              </a:rPr>
              <a:t>Digitized Forms</a:t>
            </a:r>
            <a:br>
              <a:rPr lang="en" sz="1800">
                <a:solidFill>
                  <a:srgbClr val="F3643E"/>
                </a:solidFill>
                <a:latin typeface="Helvetica Neue Light"/>
                <a:ea typeface="Helvetica Neue Light"/>
                <a:cs typeface="Helvetica Neue Light"/>
                <a:sym typeface="Helvetica Neue Light"/>
              </a:rPr>
            </a:br>
            <a:r>
              <a:rPr lang="en" sz="1800">
                <a:solidFill>
                  <a:srgbClr val="555555"/>
                </a:solidFill>
                <a:latin typeface="Helvetica Neue Light"/>
                <a:ea typeface="Helvetica Neue Light"/>
                <a:cs typeface="Helvetica Neue Light"/>
                <a:sym typeface="Helvetica Neue Light"/>
              </a:rPr>
              <a:t>Umbraco’s built-in web form capability will enable HonorHealth Foundation to self service both simple or complex form requirements.</a:t>
            </a:r>
            <a:endParaRPr sz="1800">
              <a:solidFill>
                <a:srgbClr val="555555"/>
              </a:solidFill>
              <a:latin typeface="Helvetica Neue Light"/>
              <a:ea typeface="Helvetica Neue Light"/>
              <a:cs typeface="Helvetica Neue Light"/>
              <a:sym typeface="Helvetica Neue Light"/>
            </a:endParaRPr>
          </a:p>
        </p:txBody>
      </p:sp>
      <p:sp>
        <p:nvSpPr>
          <p:cNvPr id="607" name="Google Shape;607;p40"/>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Engaging Your Digital Community</a:t>
            </a:r>
            <a:endParaRPr b="1" sz="2400">
              <a:solidFill>
                <a:schemeClr val="dk1"/>
              </a:solidFill>
              <a:latin typeface="Oxygen"/>
              <a:ea typeface="Oxygen"/>
              <a:cs typeface="Oxygen"/>
              <a:sym typeface="Oxygen"/>
            </a:endParaRPr>
          </a:p>
        </p:txBody>
      </p:sp>
      <p:cxnSp>
        <p:nvCxnSpPr>
          <p:cNvPr id="608" name="Google Shape;608;p40"/>
          <p:cNvCxnSpPr/>
          <p:nvPr/>
        </p:nvCxnSpPr>
        <p:spPr>
          <a:xfrm>
            <a:off x="685800" y="1229750"/>
            <a:ext cx="7295100" cy="0"/>
          </a:xfrm>
          <a:prstGeom prst="straightConnector1">
            <a:avLst/>
          </a:prstGeom>
          <a:noFill/>
          <a:ln cap="flat" cmpd="sng" w="19050">
            <a:solidFill>
              <a:srgbClr val="F3643E"/>
            </a:solidFill>
            <a:prstDash val="solid"/>
            <a:round/>
            <a:headEnd len="med" w="med" type="none"/>
            <a:tailEnd len="med" w="med" type="none"/>
          </a:ln>
        </p:spPr>
      </p:cxnSp>
      <p:pic>
        <p:nvPicPr>
          <p:cNvPr id="609" name="Google Shape;609;p40"/>
          <p:cNvPicPr preferRelativeResize="0"/>
          <p:nvPr/>
        </p:nvPicPr>
        <p:blipFill>
          <a:blip r:embed="rId5">
            <a:alphaModFix/>
          </a:blip>
          <a:stretch>
            <a:fillRect/>
          </a:stretch>
        </p:blipFill>
        <p:spPr>
          <a:xfrm>
            <a:off x="685800" y="2147699"/>
            <a:ext cx="459346" cy="459325"/>
          </a:xfrm>
          <a:prstGeom prst="rect">
            <a:avLst/>
          </a:prstGeom>
          <a:noFill/>
          <a:ln>
            <a:noFill/>
          </a:ln>
        </p:spPr>
      </p:pic>
      <p:pic>
        <p:nvPicPr>
          <p:cNvPr id="610" name="Google Shape;610;p40"/>
          <p:cNvPicPr preferRelativeResize="0"/>
          <p:nvPr/>
        </p:nvPicPr>
        <p:blipFill>
          <a:blip r:embed="rId6">
            <a:alphaModFix/>
          </a:blip>
          <a:stretch>
            <a:fillRect/>
          </a:stretch>
        </p:blipFill>
        <p:spPr>
          <a:xfrm>
            <a:off x="685800" y="3773697"/>
            <a:ext cx="210600" cy="210603"/>
          </a:xfrm>
          <a:prstGeom prst="rect">
            <a:avLst/>
          </a:prstGeom>
          <a:noFill/>
          <a:ln>
            <a:noFill/>
          </a:ln>
        </p:spPr>
      </p:pic>
      <p:pic>
        <p:nvPicPr>
          <p:cNvPr id="611" name="Google Shape;611;p40"/>
          <p:cNvPicPr preferRelativeResize="0"/>
          <p:nvPr/>
        </p:nvPicPr>
        <p:blipFill>
          <a:blip r:embed="rId7">
            <a:alphaModFix/>
          </a:blip>
          <a:stretch>
            <a:fillRect/>
          </a:stretch>
        </p:blipFill>
        <p:spPr>
          <a:xfrm>
            <a:off x="685800" y="3526680"/>
            <a:ext cx="210600" cy="210603"/>
          </a:xfrm>
          <a:prstGeom prst="rect">
            <a:avLst/>
          </a:prstGeom>
          <a:noFill/>
          <a:ln>
            <a:noFill/>
          </a:ln>
        </p:spPr>
      </p:pic>
      <p:pic>
        <p:nvPicPr>
          <p:cNvPr id="612" name="Google Shape;612;p40"/>
          <p:cNvPicPr preferRelativeResize="0"/>
          <p:nvPr/>
        </p:nvPicPr>
        <p:blipFill>
          <a:blip r:embed="rId8">
            <a:alphaModFix/>
          </a:blip>
          <a:stretch>
            <a:fillRect/>
          </a:stretch>
        </p:blipFill>
        <p:spPr>
          <a:xfrm>
            <a:off x="962120" y="3773703"/>
            <a:ext cx="210589" cy="210592"/>
          </a:xfrm>
          <a:prstGeom prst="rect">
            <a:avLst/>
          </a:prstGeom>
          <a:noFill/>
          <a:ln>
            <a:noFill/>
          </a:ln>
        </p:spPr>
      </p:pic>
      <p:pic>
        <p:nvPicPr>
          <p:cNvPr id="613" name="Google Shape;613;p40"/>
          <p:cNvPicPr preferRelativeResize="0"/>
          <p:nvPr/>
        </p:nvPicPr>
        <p:blipFill rotWithShape="1">
          <a:blip r:embed="rId9">
            <a:alphaModFix/>
          </a:blip>
          <a:srcRect b="0" l="73284" r="0" t="0"/>
          <a:stretch/>
        </p:blipFill>
        <p:spPr>
          <a:xfrm>
            <a:off x="962120" y="3524975"/>
            <a:ext cx="210601" cy="214013"/>
          </a:xfrm>
          <a:prstGeom prst="rect">
            <a:avLst/>
          </a:prstGeom>
          <a:noFill/>
          <a:ln>
            <a:noFill/>
          </a:ln>
        </p:spPr>
      </p:pic>
      <p:pic>
        <p:nvPicPr>
          <p:cNvPr id="614" name="Google Shape;614;p40"/>
          <p:cNvPicPr preferRelativeResize="0"/>
          <p:nvPr/>
        </p:nvPicPr>
        <p:blipFill rotWithShape="1">
          <a:blip r:embed="rId10">
            <a:alphaModFix/>
          </a:blip>
          <a:srcRect b="20817" l="8922" r="7840" t="18650"/>
          <a:stretch/>
        </p:blipFill>
        <p:spPr>
          <a:xfrm>
            <a:off x="674268" y="4726325"/>
            <a:ext cx="573300" cy="41694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8" name="Shape 618"/>
        <p:cNvGrpSpPr/>
        <p:nvPr/>
      </p:nvGrpSpPr>
      <p:grpSpPr>
        <a:xfrm>
          <a:off x="0" y="0"/>
          <a:ext cx="0" cy="0"/>
          <a:chOff x="0" y="0"/>
          <a:chExt cx="0" cy="0"/>
        </a:xfrm>
      </p:grpSpPr>
      <p:pic>
        <p:nvPicPr>
          <p:cNvPr id="619" name="Google Shape;619;p41"/>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620" name="Google Shape;620;p41"/>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1"/>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27</a:t>
            </a:r>
            <a:endParaRPr b="1" sz="2400">
              <a:solidFill>
                <a:srgbClr val="FFFFFF"/>
              </a:solidFill>
              <a:latin typeface="Oxygen"/>
              <a:ea typeface="Oxygen"/>
              <a:cs typeface="Oxygen"/>
              <a:sym typeface="Oxygen"/>
            </a:endParaRPr>
          </a:p>
        </p:txBody>
      </p:sp>
      <p:sp>
        <p:nvSpPr>
          <p:cNvPr id="622" name="Google Shape;622;p41"/>
          <p:cNvSpPr txBox="1"/>
          <p:nvPr>
            <p:ph type="title"/>
          </p:nvPr>
        </p:nvSpPr>
        <p:spPr>
          <a:xfrm>
            <a:off x="685800" y="1423125"/>
            <a:ext cx="10281000" cy="2463000"/>
          </a:xfrm>
          <a:prstGeom prst="rect">
            <a:avLst/>
          </a:prstGeom>
        </p:spPr>
        <p:txBody>
          <a:bodyPr anchorCtr="0" anchor="b" bIns="131375" lIns="131375" spcFirstLastPara="1" rIns="131375" wrap="square" tIns="131375">
            <a:noAutofit/>
          </a:bodyPr>
          <a:lstStyle/>
          <a:p>
            <a:pPr indent="0" lvl="0" marL="0" rtl="0" algn="l">
              <a:spcBef>
                <a:spcPts val="0"/>
              </a:spcBef>
              <a:spcAft>
                <a:spcPts val="0"/>
              </a:spcAft>
              <a:buNone/>
            </a:pPr>
            <a:r>
              <a:rPr b="1" lang="en" sz="5000">
                <a:solidFill>
                  <a:srgbClr val="F3643E"/>
                </a:solidFill>
                <a:latin typeface="Oxygen"/>
                <a:ea typeface="Oxygen"/>
                <a:cs typeface="Oxygen"/>
                <a:sym typeface="Oxygen"/>
              </a:rPr>
              <a:t>Supplemental Information / Vendor Question Responses</a:t>
            </a:r>
            <a:endParaRPr b="1" sz="5000">
              <a:solidFill>
                <a:srgbClr val="F3643E"/>
              </a:solidFill>
              <a:latin typeface="Oxygen"/>
              <a:ea typeface="Oxygen"/>
              <a:cs typeface="Oxygen"/>
              <a:sym typeface="Oxygen"/>
            </a:endParaRPr>
          </a:p>
          <a:p>
            <a:pPr indent="457200" lvl="0" marL="0" rtl="0" algn="l">
              <a:spcBef>
                <a:spcPts val="0"/>
              </a:spcBef>
              <a:spcAft>
                <a:spcPts val="0"/>
              </a:spcAft>
              <a:buNone/>
            </a:pPr>
            <a:r>
              <a:rPr b="1" lang="en" sz="3000">
                <a:solidFill>
                  <a:srgbClr val="555555"/>
                </a:solidFill>
                <a:latin typeface="Oxygen"/>
                <a:ea typeface="Oxygen"/>
                <a:cs typeface="Oxygen"/>
                <a:sym typeface="Oxygen"/>
              </a:rPr>
              <a:t>RFP Q&amp;A</a:t>
            </a:r>
            <a:endParaRPr b="1" sz="3000">
              <a:solidFill>
                <a:srgbClr val="555555"/>
              </a:solidFill>
              <a:latin typeface="Oxygen"/>
              <a:ea typeface="Oxygen"/>
              <a:cs typeface="Oxygen"/>
              <a:sym typeface="Oxygen"/>
            </a:endParaRPr>
          </a:p>
        </p:txBody>
      </p:sp>
      <p:cxnSp>
        <p:nvCxnSpPr>
          <p:cNvPr id="623" name="Google Shape;623;p41"/>
          <p:cNvCxnSpPr/>
          <p:nvPr/>
        </p:nvCxnSpPr>
        <p:spPr>
          <a:xfrm>
            <a:off x="685800" y="3872925"/>
            <a:ext cx="9180000" cy="0"/>
          </a:xfrm>
          <a:prstGeom prst="straightConnector1">
            <a:avLst/>
          </a:prstGeom>
          <a:noFill/>
          <a:ln cap="flat" cmpd="sng" w="19050">
            <a:solidFill>
              <a:srgbClr val="F3643E"/>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7" name="Shape 627"/>
        <p:cNvGrpSpPr/>
        <p:nvPr/>
      </p:nvGrpSpPr>
      <p:grpSpPr>
        <a:xfrm>
          <a:off x="0" y="0"/>
          <a:ext cx="0" cy="0"/>
          <a:chOff x="0" y="0"/>
          <a:chExt cx="0" cy="0"/>
        </a:xfrm>
      </p:grpSpPr>
      <p:pic>
        <p:nvPicPr>
          <p:cNvPr id="628" name="Google Shape;628;p42"/>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629" name="Google Shape;629;p42"/>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2"/>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28</a:t>
            </a:r>
            <a:endParaRPr b="1" sz="2400">
              <a:solidFill>
                <a:srgbClr val="FFFFFF"/>
              </a:solidFill>
              <a:latin typeface="Oxygen"/>
              <a:ea typeface="Oxygen"/>
              <a:cs typeface="Oxygen"/>
              <a:sym typeface="Oxygen"/>
            </a:endParaRPr>
          </a:p>
        </p:txBody>
      </p:sp>
      <p:sp>
        <p:nvSpPr>
          <p:cNvPr id="631" name="Google Shape;631;p42"/>
          <p:cNvSpPr txBox="1"/>
          <p:nvPr>
            <p:ph idx="4294967295" type="body"/>
          </p:nvPr>
        </p:nvSpPr>
        <p:spPr>
          <a:xfrm>
            <a:off x="685800" y="1450375"/>
            <a:ext cx="9303300" cy="5272500"/>
          </a:xfrm>
          <a:prstGeom prst="rect">
            <a:avLst/>
          </a:prstGeom>
        </p:spPr>
        <p:txBody>
          <a:bodyPr anchorCtr="0" anchor="t" bIns="131375" lIns="131375" spcFirstLastPara="1" rIns="131375" wrap="square" tIns="131375">
            <a:noAutofit/>
          </a:bodyPr>
          <a:lstStyle/>
          <a:p>
            <a:pPr indent="0" lvl="0" marL="0" rtl="0" algn="l">
              <a:spcBef>
                <a:spcPts val="0"/>
              </a:spcBef>
              <a:spcAft>
                <a:spcPts val="0"/>
              </a:spcAft>
              <a:buNone/>
            </a:pPr>
            <a:r>
              <a:rPr lang="en" sz="1400">
                <a:solidFill>
                  <a:srgbClr val="555555"/>
                </a:solidFill>
                <a:latin typeface="Helvetica Neue Light"/>
                <a:ea typeface="Helvetica Neue Light"/>
                <a:cs typeface="Helvetica Neue Light"/>
                <a:sym typeface="Helvetica Neue Light"/>
              </a:rPr>
              <a:t>In order to ensure that we’ve thoroughly answered RFP questions &amp; requests: </a:t>
            </a:r>
            <a:endParaRPr sz="14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555555"/>
              </a:solidFill>
              <a:latin typeface="Helvetica Neue Light"/>
              <a:ea typeface="Helvetica Neue Light"/>
              <a:cs typeface="Helvetica Neue Light"/>
              <a:sym typeface="Helvetica Neue Light"/>
            </a:endParaRPr>
          </a:p>
          <a:p>
            <a:pPr indent="-317500" lvl="0" marL="457200" rtl="0" algn="l">
              <a:spcBef>
                <a:spcPts val="0"/>
              </a:spcBef>
              <a:spcAft>
                <a:spcPts val="0"/>
              </a:spcAft>
              <a:buClr>
                <a:srgbClr val="F3643E"/>
              </a:buClr>
              <a:buSzPts val="1400"/>
              <a:buFont typeface="Helvetica Neue Light"/>
              <a:buChar char="●"/>
            </a:pPr>
            <a:r>
              <a:rPr lang="en" sz="1400">
                <a:solidFill>
                  <a:srgbClr val="F3643E"/>
                </a:solidFill>
                <a:latin typeface="Oxygen Light"/>
                <a:ea typeface="Oxygen Light"/>
                <a:cs typeface="Oxygen Light"/>
                <a:sym typeface="Oxygen Light"/>
              </a:rPr>
              <a:t>Sample Websites</a:t>
            </a:r>
            <a:r>
              <a:rPr lang="en" sz="1400">
                <a:solidFill>
                  <a:srgbClr val="555555"/>
                </a:solidFill>
                <a:latin typeface="Oxygen Light"/>
                <a:ea typeface="Oxygen Light"/>
                <a:cs typeface="Oxygen Light"/>
                <a:sym typeface="Oxygen Light"/>
              </a:rPr>
              <a:t> </a:t>
            </a:r>
            <a:br>
              <a:rPr lang="en" sz="1400">
                <a:solidFill>
                  <a:srgbClr val="555555"/>
                </a:solidFill>
                <a:latin typeface="Helvetica Neue Light"/>
                <a:ea typeface="Helvetica Neue Light"/>
                <a:cs typeface="Helvetica Neue Light"/>
                <a:sym typeface="Helvetica Neue Light"/>
              </a:rPr>
            </a:br>
            <a:r>
              <a:rPr lang="en" sz="1400">
                <a:solidFill>
                  <a:srgbClr val="555555"/>
                </a:solidFill>
                <a:latin typeface="Helvetica Neue Light"/>
                <a:ea typeface="Helvetica Neue Light"/>
                <a:cs typeface="Helvetica Neue Light"/>
                <a:sym typeface="Helvetica Neue Light"/>
              </a:rPr>
              <a:t>H</a:t>
            </a:r>
            <a:r>
              <a:rPr lang="en" sz="1400">
                <a:solidFill>
                  <a:srgbClr val="555555"/>
                </a:solidFill>
                <a:uFill>
                  <a:noFill/>
                </a:uFill>
                <a:latin typeface="Helvetica Neue Light"/>
                <a:ea typeface="Helvetica Neue Light"/>
                <a:cs typeface="Helvetica Neue Light"/>
                <a:sym typeface="Helvetica Neue Light"/>
                <a:hlinkClick r:id="rId5">
                  <a:extLst>
                    <a:ext uri="{A12FA001-AC4F-418D-AE19-62706E023703}">
                      <ahyp:hlinkClr val="tx"/>
                    </a:ext>
                  </a:extLst>
                </a:hlinkClick>
              </a:rPr>
              <a:t>elios.org</a:t>
            </a:r>
            <a:r>
              <a:rPr lang="en" sz="1400">
                <a:solidFill>
                  <a:srgbClr val="555555"/>
                </a:solidFill>
                <a:latin typeface="Helvetica Neue Light"/>
                <a:ea typeface="Helvetica Neue Light"/>
                <a:cs typeface="Helvetica Neue Light"/>
                <a:sym typeface="Helvetica Neue Light"/>
              </a:rPr>
              <a:t>, S</a:t>
            </a:r>
            <a:r>
              <a:rPr lang="en" sz="1400">
                <a:solidFill>
                  <a:srgbClr val="555555"/>
                </a:solidFill>
                <a:uFill>
                  <a:noFill/>
                </a:uFill>
                <a:latin typeface="Helvetica Neue Light"/>
                <a:ea typeface="Helvetica Neue Light"/>
                <a:cs typeface="Helvetica Neue Light"/>
                <a:sym typeface="Helvetica Neue Light"/>
                <a:hlinkClick r:id="rId6">
                  <a:extLst>
                    <a:ext uri="{A12FA001-AC4F-418D-AE19-62706E023703}">
                      <ahyp:hlinkClr val="tx"/>
                    </a:ext>
                  </a:extLst>
                </a:hlinkClick>
              </a:rPr>
              <a:t>onoraQuest.com</a:t>
            </a:r>
            <a:r>
              <a:rPr lang="en" sz="1400">
                <a:solidFill>
                  <a:srgbClr val="555555"/>
                </a:solidFill>
                <a:latin typeface="Helvetica Neue Light"/>
                <a:ea typeface="Helvetica Neue Light"/>
                <a:cs typeface="Helvetica Neue Light"/>
                <a:sym typeface="Helvetica Neue Light"/>
              </a:rPr>
              <a:t>, OML</a:t>
            </a:r>
            <a:r>
              <a:rPr lang="en" sz="1400">
                <a:solidFill>
                  <a:srgbClr val="555555"/>
                </a:solidFill>
                <a:uFill>
                  <a:noFill/>
                </a:uFill>
                <a:latin typeface="Helvetica Neue Light"/>
                <a:ea typeface="Helvetica Neue Light"/>
                <a:cs typeface="Helvetica Neue Light"/>
                <a:sym typeface="Helvetica Neue Light"/>
                <a:hlinkClick r:id="rId7">
                  <a:extLst>
                    <a:ext uri="{A12FA001-AC4F-418D-AE19-62706E023703}">
                      <ahyp:hlinkClr val="tx"/>
                    </a:ext>
                  </a:extLst>
                </a:hlinkClick>
              </a:rPr>
              <a:t>aw.com</a:t>
            </a:r>
            <a:r>
              <a:rPr lang="en" sz="1400">
                <a:solidFill>
                  <a:srgbClr val="555555"/>
                </a:solidFill>
                <a:latin typeface="Helvetica Neue Light"/>
                <a:ea typeface="Helvetica Neue Light"/>
                <a:cs typeface="Helvetica Neue Light"/>
                <a:sym typeface="Helvetica Neue Light"/>
              </a:rPr>
              <a:t>, OML</a:t>
            </a:r>
            <a:r>
              <a:rPr lang="en" sz="1400">
                <a:solidFill>
                  <a:srgbClr val="555555"/>
                </a:solidFill>
                <a:uFill>
                  <a:noFill/>
                </a:uFill>
                <a:latin typeface="Helvetica Neue Light"/>
                <a:ea typeface="Helvetica Neue Light"/>
                <a:cs typeface="Helvetica Neue Light"/>
                <a:sym typeface="Helvetica Neue Light"/>
                <a:hlinkClick r:id="rId8">
                  <a:extLst>
                    <a:ext uri="{A12FA001-AC4F-418D-AE19-62706E023703}">
                      <ahyp:hlinkClr val="tx"/>
                    </a:ext>
                  </a:extLst>
                </a:hlinkClick>
              </a:rPr>
              <a:t>aunch.com</a:t>
            </a:r>
            <a:r>
              <a:rPr lang="en" sz="1400">
                <a:solidFill>
                  <a:srgbClr val="555555"/>
                </a:solidFill>
                <a:latin typeface="Helvetica Neue Light"/>
                <a:ea typeface="Helvetica Neue Light"/>
                <a:cs typeface="Helvetica Neue Light"/>
                <a:sym typeface="Helvetica Neue Light"/>
              </a:rPr>
              <a:t>, and J</a:t>
            </a:r>
            <a:r>
              <a:rPr lang="en" sz="1400">
                <a:solidFill>
                  <a:srgbClr val="555555"/>
                </a:solidFill>
                <a:uFill>
                  <a:noFill/>
                </a:uFill>
                <a:latin typeface="Helvetica Neue Light"/>
                <a:ea typeface="Helvetica Neue Light"/>
                <a:cs typeface="Helvetica Neue Light"/>
                <a:sym typeface="Helvetica Neue Light"/>
                <a:hlinkClick r:id="rId9">
                  <a:extLst>
                    <a:ext uri="{A12FA001-AC4F-418D-AE19-62706E023703}">
                      <ahyp:hlinkClr val="tx"/>
                    </a:ext>
                  </a:extLst>
                </a:hlinkClick>
              </a:rPr>
              <a:t>aburgWilk.com</a:t>
            </a:r>
            <a:r>
              <a:rPr lang="en" sz="1400">
                <a:solidFill>
                  <a:srgbClr val="555555"/>
                </a:solidFill>
                <a:latin typeface="Helvetica Neue Light"/>
                <a:ea typeface="Helvetica Neue Light"/>
                <a:cs typeface="Helvetica Neue Light"/>
                <a:sym typeface="Helvetica Neue Light"/>
              </a:rPr>
              <a:t>.</a:t>
            </a:r>
            <a:endParaRPr sz="14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317500" lvl="0" marL="457200" rtl="0" algn="l">
              <a:spcBef>
                <a:spcPts val="0"/>
              </a:spcBef>
              <a:spcAft>
                <a:spcPts val="0"/>
              </a:spcAft>
              <a:buClr>
                <a:srgbClr val="F3643E"/>
              </a:buClr>
              <a:buSzPts val="1400"/>
              <a:buFont typeface="Helvetica Neue Light"/>
              <a:buChar char="●"/>
            </a:pPr>
            <a:r>
              <a:rPr lang="en" sz="1400">
                <a:solidFill>
                  <a:srgbClr val="F3643E"/>
                </a:solidFill>
                <a:latin typeface="Oxygen Light"/>
                <a:ea typeface="Oxygen Light"/>
                <a:cs typeface="Oxygen Light"/>
                <a:sym typeface="Oxygen Light"/>
              </a:rPr>
              <a:t>Healthcare Industry &amp; Foundation Project Experience</a:t>
            </a:r>
            <a:br>
              <a:rPr lang="en" sz="1400">
                <a:solidFill>
                  <a:srgbClr val="555555"/>
                </a:solidFill>
                <a:latin typeface="Helvetica Neue Light"/>
                <a:ea typeface="Helvetica Neue Light"/>
                <a:cs typeface="Helvetica Neue Light"/>
                <a:sym typeface="Helvetica Neue Light"/>
              </a:rPr>
            </a:br>
            <a:r>
              <a:rPr lang="en" sz="1400">
                <a:solidFill>
                  <a:srgbClr val="555555"/>
                </a:solidFill>
                <a:latin typeface="Helvetica Neue Light"/>
                <a:ea typeface="Helvetica Neue Light"/>
                <a:cs typeface="Helvetica Neue Light"/>
                <a:sym typeface="Helvetica Neue Light"/>
              </a:rPr>
              <a:t>I-ology has over 23 years of experience working with both the healthcare industry and the foundation/non-profit space including, but not limited to Sonora Quest Laboratories, Avella Pharmaceutical, Phoenix Health Plans, Abrazo Healthcare, Phoenix Children’s Hospital, Colorado Children’s Hospital, BHHS Legacy Foundation, Arizona Community Foundation, Special Olympics of Arizona, and Hospice of the Valley. </a:t>
            </a:r>
            <a:endParaRPr sz="14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317500" lvl="0" marL="457200" rtl="0" algn="l">
              <a:spcBef>
                <a:spcPts val="0"/>
              </a:spcBef>
              <a:spcAft>
                <a:spcPts val="0"/>
              </a:spcAft>
              <a:buClr>
                <a:srgbClr val="F3643E"/>
              </a:buClr>
              <a:buSzPts val="1400"/>
              <a:buFont typeface="Oxygen Light"/>
              <a:buChar char="●"/>
            </a:pPr>
            <a:r>
              <a:rPr lang="en" sz="1400">
                <a:solidFill>
                  <a:srgbClr val="F3643E"/>
                </a:solidFill>
                <a:latin typeface="Oxygen Light"/>
                <a:ea typeface="Oxygen Light"/>
                <a:cs typeface="Oxygen Light"/>
                <a:sym typeface="Oxygen Light"/>
              </a:rPr>
              <a:t>Outsourcing Versus Internal Staff</a:t>
            </a:r>
            <a:endParaRPr sz="1400">
              <a:solidFill>
                <a:srgbClr val="F3643E"/>
              </a:solidFill>
              <a:latin typeface="Oxygen Light"/>
              <a:ea typeface="Oxygen Light"/>
              <a:cs typeface="Oxygen Light"/>
              <a:sym typeface="Oxygen Light"/>
            </a:endParaRPr>
          </a:p>
          <a:p>
            <a:pPr indent="0" lvl="0" marL="457200" rtl="0" algn="l">
              <a:spcBef>
                <a:spcPts val="0"/>
              </a:spcBef>
              <a:spcAft>
                <a:spcPts val="0"/>
              </a:spcAft>
              <a:buNone/>
            </a:pPr>
            <a:r>
              <a:rPr lang="en" sz="1400">
                <a:solidFill>
                  <a:srgbClr val="555555"/>
                </a:solidFill>
                <a:latin typeface="Helvetica Neue Light"/>
                <a:ea typeface="Helvetica Neue Light"/>
                <a:cs typeface="Helvetica Neue Light"/>
                <a:sym typeface="Helvetica Neue Light"/>
              </a:rPr>
              <a:t>100% of client work is completed by the internal I-ology team.</a:t>
            </a:r>
            <a:endParaRPr sz="1400">
              <a:solidFill>
                <a:srgbClr val="555555"/>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t/>
            </a:r>
            <a:endParaRPr sz="1400">
              <a:solidFill>
                <a:srgbClr val="000000"/>
              </a:solidFill>
              <a:latin typeface="Helvetica Neue Light"/>
              <a:ea typeface="Helvetica Neue Light"/>
              <a:cs typeface="Helvetica Neue Light"/>
              <a:sym typeface="Helvetica Neue Light"/>
            </a:endParaRPr>
          </a:p>
          <a:p>
            <a:pPr indent="-317500" lvl="0" marL="457200" rtl="0" algn="l">
              <a:spcBef>
                <a:spcPts val="0"/>
              </a:spcBef>
              <a:spcAft>
                <a:spcPts val="0"/>
              </a:spcAft>
              <a:buClr>
                <a:srgbClr val="F3643E"/>
              </a:buClr>
              <a:buSzPts val="1400"/>
              <a:buFont typeface="Oxygen Light"/>
              <a:buChar char="●"/>
            </a:pPr>
            <a:r>
              <a:rPr lang="en" sz="1400">
                <a:solidFill>
                  <a:srgbClr val="F3643E"/>
                </a:solidFill>
                <a:latin typeface="Oxygen Light"/>
                <a:ea typeface="Oxygen Light"/>
                <a:cs typeface="Oxygen Light"/>
                <a:sym typeface="Oxygen Light"/>
              </a:rPr>
              <a:t>Tracking Project Progress &amp; Development Tools</a:t>
            </a:r>
            <a:endParaRPr sz="1400">
              <a:solidFill>
                <a:srgbClr val="555555"/>
              </a:solidFill>
              <a:latin typeface="Oxygen Light"/>
              <a:ea typeface="Oxygen Light"/>
              <a:cs typeface="Oxygen Light"/>
              <a:sym typeface="Oxygen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Jira - Project progress tracking.</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Clicktime - Project time tracking, project budget management, and resource capacity planning.</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Github - Source control storage.</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Visual Studio - Back-end development.</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VS Code - Front-end development.</a:t>
            </a:r>
            <a:endParaRPr sz="1400">
              <a:solidFill>
                <a:srgbClr val="555555"/>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t/>
            </a:r>
            <a:endParaRPr sz="1400">
              <a:solidFill>
                <a:srgbClr val="555555"/>
              </a:solidFill>
              <a:latin typeface="Helvetica Neue Light"/>
              <a:ea typeface="Helvetica Neue Light"/>
              <a:cs typeface="Helvetica Neue Light"/>
              <a:sym typeface="Helvetica Neue Light"/>
            </a:endParaRPr>
          </a:p>
        </p:txBody>
      </p:sp>
      <p:sp>
        <p:nvSpPr>
          <p:cNvPr id="632" name="Google Shape;632;p42"/>
          <p:cNvSpPr txBox="1"/>
          <p:nvPr/>
        </p:nvSpPr>
        <p:spPr>
          <a:xfrm>
            <a:off x="685800" y="685800"/>
            <a:ext cx="85395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1"/>
                </a:solidFill>
                <a:latin typeface="Oxygen"/>
                <a:ea typeface="Oxygen"/>
                <a:cs typeface="Oxygen"/>
                <a:sym typeface="Oxygen"/>
              </a:rPr>
              <a:t>Supplemental Information / Vendor Question Responses</a:t>
            </a:r>
            <a:endParaRPr b="1" sz="2400">
              <a:solidFill>
                <a:schemeClr val="dk1"/>
              </a:solidFill>
              <a:latin typeface="Oxygen"/>
              <a:ea typeface="Oxygen"/>
              <a:cs typeface="Oxygen"/>
              <a:sym typeface="Oxygen"/>
            </a:endParaRPr>
          </a:p>
          <a:p>
            <a:pPr indent="0" lvl="0" marL="0" rtl="0" algn="l">
              <a:spcBef>
                <a:spcPts val="0"/>
              </a:spcBef>
              <a:spcAft>
                <a:spcPts val="0"/>
              </a:spcAft>
              <a:buClr>
                <a:schemeClr val="dk1"/>
              </a:buClr>
              <a:buSzPts val="1100"/>
              <a:buFont typeface="Arial"/>
              <a:buNone/>
            </a:pPr>
            <a:r>
              <a:t/>
            </a:r>
            <a:endParaRPr b="1" sz="2400">
              <a:solidFill>
                <a:schemeClr val="dk1"/>
              </a:solidFill>
              <a:latin typeface="Oxygen"/>
              <a:ea typeface="Oxygen"/>
              <a:cs typeface="Oxygen"/>
              <a:sym typeface="Oxygen"/>
            </a:endParaRPr>
          </a:p>
          <a:p>
            <a:pPr indent="0" lvl="0" marL="0" rtl="0" algn="l">
              <a:spcBef>
                <a:spcPts val="0"/>
              </a:spcBef>
              <a:spcAft>
                <a:spcPts val="0"/>
              </a:spcAft>
              <a:buNone/>
            </a:pPr>
            <a:r>
              <a:t/>
            </a:r>
            <a:endParaRPr b="1" sz="2400">
              <a:solidFill>
                <a:schemeClr val="dk1"/>
              </a:solidFill>
              <a:latin typeface="Oxygen"/>
              <a:ea typeface="Oxygen"/>
              <a:cs typeface="Oxygen"/>
              <a:sym typeface="Oxygen"/>
            </a:endParaRPr>
          </a:p>
        </p:txBody>
      </p:sp>
      <p:cxnSp>
        <p:nvCxnSpPr>
          <p:cNvPr id="633" name="Google Shape;633;p42"/>
          <p:cNvCxnSpPr/>
          <p:nvPr/>
        </p:nvCxnSpPr>
        <p:spPr>
          <a:xfrm>
            <a:off x="685800" y="1229750"/>
            <a:ext cx="8562600" cy="0"/>
          </a:xfrm>
          <a:prstGeom prst="straightConnector1">
            <a:avLst/>
          </a:prstGeom>
          <a:noFill/>
          <a:ln cap="flat" cmpd="sng" w="19050">
            <a:solidFill>
              <a:srgbClr val="F3643E"/>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7" name="Shape 637"/>
        <p:cNvGrpSpPr/>
        <p:nvPr/>
      </p:nvGrpSpPr>
      <p:grpSpPr>
        <a:xfrm>
          <a:off x="0" y="0"/>
          <a:ext cx="0" cy="0"/>
          <a:chOff x="0" y="0"/>
          <a:chExt cx="0" cy="0"/>
        </a:xfrm>
      </p:grpSpPr>
      <p:pic>
        <p:nvPicPr>
          <p:cNvPr id="638" name="Google Shape;638;p43"/>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639" name="Google Shape;639;p43"/>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3"/>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29</a:t>
            </a:r>
            <a:endParaRPr b="1" sz="2400">
              <a:solidFill>
                <a:srgbClr val="FFFFFF"/>
              </a:solidFill>
              <a:latin typeface="Oxygen"/>
              <a:ea typeface="Oxygen"/>
              <a:cs typeface="Oxygen"/>
              <a:sym typeface="Oxygen"/>
            </a:endParaRPr>
          </a:p>
        </p:txBody>
      </p:sp>
      <p:sp>
        <p:nvSpPr>
          <p:cNvPr id="641" name="Google Shape;641;p43"/>
          <p:cNvSpPr txBox="1"/>
          <p:nvPr>
            <p:ph idx="4294967295" type="body"/>
          </p:nvPr>
        </p:nvSpPr>
        <p:spPr>
          <a:xfrm>
            <a:off x="685800" y="1450375"/>
            <a:ext cx="9626100" cy="4930200"/>
          </a:xfrm>
          <a:prstGeom prst="rect">
            <a:avLst/>
          </a:prstGeom>
        </p:spPr>
        <p:txBody>
          <a:bodyPr anchorCtr="0" anchor="t" bIns="131375" lIns="131375" spcFirstLastPara="1" rIns="131375" wrap="square" tIns="131375">
            <a:noAutofit/>
          </a:bodyPr>
          <a:lstStyle/>
          <a:p>
            <a:pPr indent="-317500" lvl="0" marL="457200" rtl="0" algn="l">
              <a:spcBef>
                <a:spcPts val="0"/>
              </a:spcBef>
              <a:spcAft>
                <a:spcPts val="0"/>
              </a:spcAft>
              <a:buClr>
                <a:srgbClr val="F3643E"/>
              </a:buClr>
              <a:buSzPts val="1400"/>
              <a:buFont typeface="Oxygen Light"/>
              <a:buChar char="●"/>
            </a:pPr>
            <a:r>
              <a:rPr lang="en" sz="1400">
                <a:solidFill>
                  <a:srgbClr val="F3643E"/>
                </a:solidFill>
                <a:latin typeface="Oxygen Light"/>
                <a:ea typeface="Oxygen Light"/>
                <a:cs typeface="Oxygen Light"/>
                <a:sym typeface="Oxygen Light"/>
              </a:rPr>
              <a:t>What does your build process look like?</a:t>
            </a:r>
            <a:endParaRPr sz="1400">
              <a:solidFill>
                <a:srgbClr val="F3643E"/>
              </a:solidFill>
              <a:latin typeface="Oxygen Light"/>
              <a:ea typeface="Oxygen Light"/>
              <a:cs typeface="Oxygen Light"/>
              <a:sym typeface="Oxygen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555555"/>
              </a:solidFill>
              <a:latin typeface="Helvetica Neue Light"/>
              <a:ea typeface="Helvetica Neue Light"/>
              <a:cs typeface="Helvetica Neue Light"/>
              <a:sym typeface="Helvetica Neue Light"/>
            </a:endParaRPr>
          </a:p>
          <a:p>
            <a:pPr indent="-317500" lvl="0" marL="457200" rtl="0" algn="l">
              <a:spcBef>
                <a:spcPts val="1000"/>
              </a:spcBef>
              <a:spcAft>
                <a:spcPts val="0"/>
              </a:spcAft>
              <a:buClr>
                <a:srgbClr val="F3643E"/>
              </a:buClr>
              <a:buSzPts val="1400"/>
              <a:buFont typeface="Oxygen Light"/>
              <a:buChar char="●"/>
            </a:pPr>
            <a:r>
              <a:rPr lang="en" sz="1400">
                <a:solidFill>
                  <a:srgbClr val="F3643E"/>
                </a:solidFill>
                <a:latin typeface="Oxygen Light"/>
                <a:ea typeface="Oxygen Light"/>
                <a:cs typeface="Oxygen Light"/>
                <a:sym typeface="Oxygen Light"/>
              </a:rPr>
              <a:t>Will you create custom design or customize a ready made theme or template?</a:t>
            </a:r>
            <a:endParaRPr sz="1400">
              <a:solidFill>
                <a:srgbClr val="F3643E"/>
              </a:solidFill>
              <a:latin typeface="Oxygen Light"/>
              <a:ea typeface="Oxygen Light"/>
              <a:cs typeface="Oxygen Light"/>
              <a:sym typeface="Oxygen Light"/>
            </a:endParaRPr>
          </a:p>
          <a:p>
            <a:pPr indent="0" lvl="0" marL="457200" rtl="0" algn="l">
              <a:spcBef>
                <a:spcPts val="0"/>
              </a:spcBef>
              <a:spcAft>
                <a:spcPts val="0"/>
              </a:spcAft>
              <a:buNone/>
            </a:pPr>
            <a:r>
              <a:rPr lang="en" sz="1400">
                <a:solidFill>
                  <a:srgbClr val="555555"/>
                </a:solidFill>
                <a:latin typeface="Helvetica Neue Light"/>
                <a:ea typeface="Helvetica Neue Light"/>
                <a:cs typeface="Helvetica Neue Light"/>
                <a:sym typeface="Helvetica Neue Light"/>
              </a:rPr>
              <a:t>For Phase 1, we recommend augmenting a ready made theme from the CMS in order to accelerate the development process.  A custom design could be considered for Phase 2 or 3.</a:t>
            </a:r>
            <a:endParaRPr sz="1400">
              <a:solidFill>
                <a:srgbClr val="555555"/>
              </a:solidFill>
              <a:latin typeface="Helvetica Neue Light"/>
              <a:ea typeface="Helvetica Neue Light"/>
              <a:cs typeface="Helvetica Neue Light"/>
              <a:sym typeface="Helvetica Neue Light"/>
            </a:endParaRPr>
          </a:p>
        </p:txBody>
      </p:sp>
      <p:grpSp>
        <p:nvGrpSpPr>
          <p:cNvPr id="642" name="Google Shape;642;p43"/>
          <p:cNvGrpSpPr/>
          <p:nvPr/>
        </p:nvGrpSpPr>
        <p:grpSpPr>
          <a:xfrm>
            <a:off x="1601586" y="2084329"/>
            <a:ext cx="2615730" cy="2615730"/>
            <a:chOff x="2820225" y="891450"/>
            <a:chExt cx="3175200" cy="3175200"/>
          </a:xfrm>
        </p:grpSpPr>
        <p:sp>
          <p:nvSpPr>
            <p:cNvPr id="643" name="Google Shape;643;p43"/>
            <p:cNvSpPr/>
            <p:nvPr/>
          </p:nvSpPr>
          <p:spPr>
            <a:xfrm rot="10800000">
              <a:off x="2820225" y="891450"/>
              <a:ext cx="3175200" cy="3175200"/>
            </a:xfrm>
            <a:prstGeom prst="blockArc">
              <a:avLst>
                <a:gd fmla="val 5399801" name="adj1"/>
                <a:gd fmla="val 3012680" name="adj2"/>
                <a:gd fmla="val 6939" name="adj3"/>
              </a:avLst>
            </a:prstGeom>
            <a:solidFill>
              <a:srgbClr val="1298DA">
                <a:alpha val="40780"/>
              </a:srgbClr>
            </a:solidFill>
            <a:ln>
              <a:noFill/>
            </a:ln>
          </p:spPr>
          <p:txBody>
            <a:bodyPr anchorCtr="0" anchor="ctr" bIns="0" lIns="36575" spcFirstLastPara="1" rIns="0" wrap="square" tIns="0">
              <a:noAutofit/>
            </a:bodyPr>
            <a:lstStyle/>
            <a:p>
              <a:pPr indent="0" lvl="0" marL="0" rtl="0" algn="l">
                <a:spcBef>
                  <a:spcPts val="0"/>
                </a:spcBef>
                <a:spcAft>
                  <a:spcPts val="0"/>
                </a:spcAft>
                <a:buNone/>
              </a:pPr>
              <a:r>
                <a:t/>
              </a:r>
              <a:endParaRPr/>
            </a:p>
          </p:txBody>
        </p:sp>
        <p:sp>
          <p:nvSpPr>
            <p:cNvPr id="644" name="Google Shape;644;p43"/>
            <p:cNvSpPr/>
            <p:nvPr/>
          </p:nvSpPr>
          <p:spPr>
            <a:xfrm rot="-10568566">
              <a:off x="3246132" y="1125636"/>
              <a:ext cx="450420" cy="450420"/>
            </a:xfrm>
            <a:prstGeom prst="rtTriangle">
              <a:avLst/>
            </a:prstGeom>
            <a:solidFill>
              <a:srgbClr val="1298DA">
                <a:alpha val="40780"/>
              </a:srgbClr>
            </a:solidFill>
            <a:ln>
              <a:noFill/>
            </a:ln>
          </p:spPr>
          <p:txBody>
            <a:bodyPr anchorCtr="0" anchor="ctr" bIns="0" lIns="36575" spcFirstLastPara="1" rIns="0" wrap="square" tIns="0">
              <a:noAutofit/>
            </a:bodyPr>
            <a:lstStyle/>
            <a:p>
              <a:pPr indent="0" lvl="0" marL="0" rtl="0" algn="l">
                <a:spcBef>
                  <a:spcPts val="0"/>
                </a:spcBef>
                <a:spcAft>
                  <a:spcPts val="0"/>
                </a:spcAft>
                <a:buNone/>
              </a:pPr>
              <a:r>
                <a:t/>
              </a:r>
              <a:endParaRPr/>
            </a:p>
          </p:txBody>
        </p:sp>
      </p:grpSp>
      <p:sp>
        <p:nvSpPr>
          <p:cNvPr id="645" name="Google Shape;645;p43"/>
          <p:cNvSpPr/>
          <p:nvPr/>
        </p:nvSpPr>
        <p:spPr>
          <a:xfrm>
            <a:off x="3505027" y="3291373"/>
            <a:ext cx="1097400" cy="519000"/>
          </a:xfrm>
          <a:prstGeom prst="rect">
            <a:avLst/>
          </a:prstGeom>
          <a:solidFill>
            <a:srgbClr val="0C6591"/>
          </a:solidFill>
          <a:ln>
            <a:noFill/>
          </a:ln>
          <a:effectLst>
            <a:outerShdw blurRad="57150" rotWithShape="0" algn="bl" dir="2520000" dist="19050">
              <a:srgbClr val="000000">
                <a:alpha val="22000"/>
              </a:srgbClr>
            </a:outerShdw>
          </a:effectLst>
        </p:spPr>
        <p:txBody>
          <a:bodyPr anchorCtr="0" anchor="ctr" bIns="0" lIns="36575" spcFirstLastPara="1" rIns="0" wrap="square" tIns="0">
            <a:noAutofit/>
          </a:bodyPr>
          <a:lstStyle/>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Unit testing</a:t>
            </a:r>
            <a:endParaRPr sz="900">
              <a:solidFill>
                <a:srgbClr val="FFFFFF"/>
              </a:solidFill>
              <a:latin typeface="Helvetica Neue Light"/>
              <a:ea typeface="Helvetica Neue Light"/>
              <a:cs typeface="Helvetica Neue Light"/>
              <a:sym typeface="Helvetica Neue Light"/>
            </a:endParaRPr>
          </a:p>
        </p:txBody>
      </p:sp>
      <p:sp>
        <p:nvSpPr>
          <p:cNvPr id="646" name="Google Shape;646;p43"/>
          <p:cNvSpPr/>
          <p:nvPr/>
        </p:nvSpPr>
        <p:spPr>
          <a:xfrm>
            <a:off x="3505028" y="3037881"/>
            <a:ext cx="1097400" cy="254400"/>
          </a:xfrm>
          <a:prstGeom prst="round1Rect">
            <a:avLst>
              <a:gd fmla="val 50000" name="adj"/>
            </a:avLst>
          </a:prstGeom>
          <a:solidFill>
            <a:srgbClr val="094C6D"/>
          </a:solidFill>
          <a:ln>
            <a:noFill/>
          </a:ln>
        </p:spPr>
        <p:txBody>
          <a:bodyPr anchorCtr="0" anchor="ctr" bIns="0" lIns="36575" spcFirstLastPara="1" rIns="0" wrap="square" tIns="0">
            <a:noAutofit/>
          </a:bodyPr>
          <a:lstStyle/>
          <a:p>
            <a:pPr indent="0" lvl="0" marL="0" rtl="0" algn="ctr">
              <a:lnSpc>
                <a:spcPct val="80000"/>
              </a:lnSpc>
              <a:spcBef>
                <a:spcPts val="0"/>
              </a:spcBef>
              <a:spcAft>
                <a:spcPts val="0"/>
              </a:spcAft>
              <a:buNone/>
            </a:pPr>
            <a:r>
              <a:rPr lang="en" sz="1000">
                <a:solidFill>
                  <a:srgbClr val="FFFFFF"/>
                </a:solidFill>
                <a:latin typeface="Helvetica Neue Light"/>
                <a:ea typeface="Helvetica Neue Light"/>
                <a:cs typeface="Helvetica Neue Light"/>
                <a:sym typeface="Helvetica Neue Light"/>
              </a:rPr>
              <a:t>Local Build</a:t>
            </a:r>
            <a:endParaRPr sz="1000">
              <a:solidFill>
                <a:srgbClr val="FFFFFF"/>
              </a:solidFill>
              <a:latin typeface="Helvetica Neue Light"/>
              <a:ea typeface="Helvetica Neue Light"/>
              <a:cs typeface="Helvetica Neue Light"/>
              <a:sym typeface="Helvetica Neue Light"/>
            </a:endParaRPr>
          </a:p>
        </p:txBody>
      </p:sp>
      <p:sp>
        <p:nvSpPr>
          <p:cNvPr id="647" name="Google Shape;647;p43"/>
          <p:cNvSpPr/>
          <p:nvPr/>
        </p:nvSpPr>
        <p:spPr>
          <a:xfrm>
            <a:off x="2407390" y="2223689"/>
            <a:ext cx="1097400" cy="519000"/>
          </a:xfrm>
          <a:prstGeom prst="rect">
            <a:avLst/>
          </a:prstGeom>
          <a:solidFill>
            <a:srgbClr val="0C6591"/>
          </a:solidFill>
          <a:ln>
            <a:noFill/>
          </a:ln>
          <a:effectLst>
            <a:outerShdw blurRad="57150" rotWithShape="0" algn="bl" dir="2520000" dist="19050">
              <a:srgbClr val="000000">
                <a:alpha val="22000"/>
              </a:srgbClr>
            </a:outerShdw>
          </a:effectLst>
        </p:spPr>
        <p:txBody>
          <a:bodyPr anchorCtr="0" anchor="ctr" bIns="0" lIns="36575" spcFirstLastPara="1" rIns="0" wrap="square" tIns="0">
            <a:noAutofit/>
          </a:bodyPr>
          <a:lstStyle/>
          <a:p>
            <a:pPr indent="-114300" lvl="0" marL="114300" rtl="0" algn="l">
              <a:spcBef>
                <a:spcPts val="0"/>
              </a:spcBef>
              <a:spcAft>
                <a:spcPts val="0"/>
              </a:spcAft>
              <a:buClr>
                <a:srgbClr val="FFFFFF"/>
              </a:buClr>
              <a:buSzPts val="900"/>
              <a:buFont typeface="Helvetica Neue Light"/>
              <a:buChar char="●"/>
            </a:pPr>
            <a:r>
              <a:rPr lang="en" sz="900">
                <a:solidFill>
                  <a:srgbClr val="FFFFFF"/>
                </a:solidFill>
                <a:latin typeface="Helvetica Neue Light"/>
                <a:ea typeface="Helvetica Neue Light"/>
                <a:cs typeface="Helvetica Neue Light"/>
                <a:sym typeface="Helvetica Neue Light"/>
              </a:rPr>
              <a:t>Version control</a:t>
            </a:r>
            <a:endParaRPr sz="900">
              <a:solidFill>
                <a:srgbClr val="FFFFFF"/>
              </a:solidFill>
              <a:latin typeface="Helvetica Neue Light"/>
              <a:ea typeface="Helvetica Neue Light"/>
              <a:cs typeface="Helvetica Neue Light"/>
              <a:sym typeface="Helvetica Neue Light"/>
            </a:endParaRPr>
          </a:p>
          <a:p>
            <a:pPr indent="-114300" lvl="0" marL="114300" rtl="0" algn="l">
              <a:spcBef>
                <a:spcPts val="0"/>
              </a:spcBef>
              <a:spcAft>
                <a:spcPts val="0"/>
              </a:spcAft>
              <a:buClr>
                <a:srgbClr val="FFFFFF"/>
              </a:buClr>
              <a:buSzPts val="900"/>
              <a:buFont typeface="Helvetica Neue Light"/>
              <a:buChar char="●"/>
            </a:pPr>
            <a:r>
              <a:rPr lang="en" sz="900">
                <a:solidFill>
                  <a:srgbClr val="FFFFFF"/>
                </a:solidFill>
                <a:latin typeface="Helvetica Neue Light"/>
                <a:ea typeface="Helvetica Neue Light"/>
                <a:cs typeface="Helvetica Neue Light"/>
                <a:sym typeface="Helvetica Neue Light"/>
              </a:rPr>
              <a:t>Branch/packages</a:t>
            </a:r>
            <a:endParaRPr sz="900">
              <a:solidFill>
                <a:srgbClr val="FFFFFF"/>
              </a:solidFill>
              <a:latin typeface="Helvetica Neue Light"/>
              <a:ea typeface="Helvetica Neue Light"/>
              <a:cs typeface="Helvetica Neue Light"/>
              <a:sym typeface="Helvetica Neue Light"/>
            </a:endParaRPr>
          </a:p>
          <a:p>
            <a:pPr indent="-114300" lvl="0" marL="114300" rtl="0" algn="l">
              <a:spcBef>
                <a:spcPts val="0"/>
              </a:spcBef>
              <a:spcAft>
                <a:spcPts val="0"/>
              </a:spcAft>
              <a:buClr>
                <a:srgbClr val="FFFFFF"/>
              </a:buClr>
              <a:buSzPts val="900"/>
              <a:buFont typeface="Helvetica Neue Light"/>
              <a:buChar char="●"/>
            </a:pPr>
            <a:r>
              <a:rPr lang="en" sz="900">
                <a:solidFill>
                  <a:srgbClr val="FFFFFF"/>
                </a:solidFill>
                <a:latin typeface="Helvetica Neue Light"/>
                <a:ea typeface="Helvetica Neue Light"/>
                <a:cs typeface="Helvetica Neue Light"/>
                <a:sym typeface="Helvetica Neue Light"/>
              </a:rPr>
              <a:t>IDE &amp; dev tools</a:t>
            </a:r>
            <a:endParaRPr sz="900">
              <a:solidFill>
                <a:srgbClr val="FFFFFF"/>
              </a:solidFill>
              <a:latin typeface="Helvetica Neue Light"/>
              <a:ea typeface="Helvetica Neue Light"/>
              <a:cs typeface="Helvetica Neue Light"/>
              <a:sym typeface="Helvetica Neue Light"/>
            </a:endParaRPr>
          </a:p>
        </p:txBody>
      </p:sp>
      <p:sp>
        <p:nvSpPr>
          <p:cNvPr id="648" name="Google Shape;648;p43"/>
          <p:cNvSpPr/>
          <p:nvPr/>
        </p:nvSpPr>
        <p:spPr>
          <a:xfrm>
            <a:off x="2407389" y="1975725"/>
            <a:ext cx="1097400" cy="254400"/>
          </a:xfrm>
          <a:prstGeom prst="round1Rect">
            <a:avLst>
              <a:gd fmla="val 50000" name="adj"/>
            </a:avLst>
          </a:prstGeom>
          <a:solidFill>
            <a:srgbClr val="094C6D"/>
          </a:solidFill>
          <a:ln>
            <a:noFill/>
          </a:ln>
        </p:spPr>
        <p:txBody>
          <a:bodyPr anchorCtr="0" anchor="ctr" bIns="0" lIns="36575" spcFirstLastPara="1" rIns="0" wrap="square" tIns="0">
            <a:noAutofit/>
          </a:bodyPr>
          <a:lstStyle/>
          <a:p>
            <a:pPr indent="0" lvl="0" marL="0" rtl="0" algn="ctr">
              <a:lnSpc>
                <a:spcPct val="80000"/>
              </a:lnSpc>
              <a:spcBef>
                <a:spcPts val="0"/>
              </a:spcBef>
              <a:spcAft>
                <a:spcPts val="0"/>
              </a:spcAft>
              <a:buNone/>
            </a:pPr>
            <a:r>
              <a:rPr lang="en" sz="1000">
                <a:solidFill>
                  <a:srgbClr val="FFFFFF"/>
                </a:solidFill>
                <a:latin typeface="Helvetica Neue Light"/>
                <a:ea typeface="Helvetica Neue Light"/>
                <a:cs typeface="Helvetica Neue Light"/>
                <a:sym typeface="Helvetica Neue Light"/>
              </a:rPr>
              <a:t>Coding</a:t>
            </a:r>
            <a:endParaRPr sz="1000">
              <a:solidFill>
                <a:srgbClr val="FFFFFF"/>
              </a:solidFill>
              <a:latin typeface="Helvetica Neue Light"/>
              <a:ea typeface="Helvetica Neue Light"/>
              <a:cs typeface="Helvetica Neue Light"/>
              <a:sym typeface="Helvetica Neue Light"/>
            </a:endParaRPr>
          </a:p>
        </p:txBody>
      </p:sp>
      <p:sp>
        <p:nvSpPr>
          <p:cNvPr id="649" name="Google Shape;649;p43"/>
          <p:cNvSpPr/>
          <p:nvPr/>
        </p:nvSpPr>
        <p:spPr>
          <a:xfrm>
            <a:off x="1309753" y="3291373"/>
            <a:ext cx="1097400" cy="519000"/>
          </a:xfrm>
          <a:prstGeom prst="rect">
            <a:avLst/>
          </a:prstGeom>
          <a:solidFill>
            <a:srgbClr val="0C6591"/>
          </a:solidFill>
          <a:ln>
            <a:noFill/>
          </a:ln>
          <a:effectLst>
            <a:outerShdw blurRad="57150" rotWithShape="0" algn="bl" dir="2520000" dist="19050">
              <a:srgbClr val="000000">
                <a:alpha val="22000"/>
              </a:srgbClr>
            </a:outerShdw>
          </a:effectLst>
        </p:spPr>
        <p:txBody>
          <a:bodyPr anchorCtr="0" anchor="ctr" bIns="0" lIns="36575" spcFirstLastPara="1" rIns="0" wrap="square" tIns="0">
            <a:noAutofit/>
          </a:bodyPr>
          <a:lstStyle/>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Select reviewers</a:t>
            </a:r>
            <a:endParaRPr sz="900">
              <a:solidFill>
                <a:schemeClr val="lt1"/>
              </a:solidFill>
              <a:latin typeface="Helvetica Neue Light"/>
              <a:ea typeface="Helvetica Neue Light"/>
              <a:cs typeface="Helvetica Neue Light"/>
              <a:sym typeface="Helvetica Neue Light"/>
            </a:endParaRPr>
          </a:p>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Review</a:t>
            </a:r>
            <a:endParaRPr sz="900">
              <a:solidFill>
                <a:schemeClr val="lt1"/>
              </a:solidFill>
              <a:latin typeface="Helvetica Neue Light"/>
              <a:ea typeface="Helvetica Neue Light"/>
              <a:cs typeface="Helvetica Neue Light"/>
              <a:sym typeface="Helvetica Neue Light"/>
            </a:endParaRPr>
          </a:p>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Check-in</a:t>
            </a:r>
            <a:endParaRPr sz="900">
              <a:solidFill>
                <a:schemeClr val="lt1"/>
              </a:solidFill>
              <a:latin typeface="Helvetica Neue Light"/>
              <a:ea typeface="Helvetica Neue Light"/>
              <a:cs typeface="Helvetica Neue Light"/>
              <a:sym typeface="Helvetica Neue Light"/>
            </a:endParaRPr>
          </a:p>
        </p:txBody>
      </p:sp>
      <p:sp>
        <p:nvSpPr>
          <p:cNvPr id="650" name="Google Shape;650;p43"/>
          <p:cNvSpPr/>
          <p:nvPr/>
        </p:nvSpPr>
        <p:spPr>
          <a:xfrm>
            <a:off x="1309750" y="3037881"/>
            <a:ext cx="1097400" cy="254400"/>
          </a:xfrm>
          <a:prstGeom prst="round1Rect">
            <a:avLst>
              <a:gd fmla="val 50000" name="adj"/>
            </a:avLst>
          </a:prstGeom>
          <a:solidFill>
            <a:srgbClr val="094C6D"/>
          </a:solidFill>
          <a:ln>
            <a:noFill/>
          </a:ln>
        </p:spPr>
        <p:txBody>
          <a:bodyPr anchorCtr="0" anchor="ctr" bIns="0" lIns="36575" spcFirstLastPara="1" rIns="0" wrap="square" tIns="0">
            <a:noAutofit/>
          </a:bodyPr>
          <a:lstStyle/>
          <a:p>
            <a:pPr indent="0" lvl="0" marL="0" rtl="0" algn="ctr">
              <a:lnSpc>
                <a:spcPct val="80000"/>
              </a:lnSpc>
              <a:spcBef>
                <a:spcPts val="0"/>
              </a:spcBef>
              <a:spcAft>
                <a:spcPts val="0"/>
              </a:spcAft>
              <a:buNone/>
            </a:pPr>
            <a:r>
              <a:rPr lang="en" sz="1000">
                <a:solidFill>
                  <a:srgbClr val="FFFFFF"/>
                </a:solidFill>
                <a:latin typeface="Helvetica Neue Light"/>
                <a:ea typeface="Helvetica Neue Light"/>
                <a:cs typeface="Helvetica Neue Light"/>
                <a:sym typeface="Helvetica Neue Light"/>
              </a:rPr>
              <a:t>Code Review</a:t>
            </a:r>
            <a:endParaRPr sz="1000">
              <a:solidFill>
                <a:srgbClr val="FFFFFF"/>
              </a:solidFill>
              <a:latin typeface="Helvetica Neue Light"/>
              <a:ea typeface="Helvetica Neue Light"/>
              <a:cs typeface="Helvetica Neue Light"/>
              <a:sym typeface="Helvetica Neue Light"/>
            </a:endParaRPr>
          </a:p>
        </p:txBody>
      </p:sp>
      <p:sp>
        <p:nvSpPr>
          <p:cNvPr id="651" name="Google Shape;651;p43"/>
          <p:cNvSpPr/>
          <p:nvPr/>
        </p:nvSpPr>
        <p:spPr>
          <a:xfrm>
            <a:off x="2407390" y="4364314"/>
            <a:ext cx="1097400" cy="519000"/>
          </a:xfrm>
          <a:prstGeom prst="rect">
            <a:avLst/>
          </a:prstGeom>
          <a:solidFill>
            <a:srgbClr val="0C6591"/>
          </a:solidFill>
          <a:ln>
            <a:noFill/>
          </a:ln>
          <a:effectLst>
            <a:outerShdw blurRad="57150" rotWithShape="0" algn="bl" dir="2520000" dist="19050">
              <a:srgbClr val="000000">
                <a:alpha val="22000"/>
              </a:srgbClr>
            </a:outerShdw>
          </a:effectLst>
        </p:spPr>
        <p:txBody>
          <a:bodyPr anchorCtr="0" anchor="ctr" bIns="0" lIns="36575" spcFirstLastPara="1" rIns="0" wrap="square" tIns="0">
            <a:noAutofit/>
          </a:bodyPr>
          <a:lstStyle/>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Private test env.</a:t>
            </a:r>
            <a:endParaRPr sz="900">
              <a:solidFill>
                <a:schemeClr val="lt1"/>
              </a:solidFill>
              <a:latin typeface="Helvetica Neue Light"/>
              <a:ea typeface="Helvetica Neue Light"/>
              <a:cs typeface="Helvetica Neue Light"/>
              <a:sym typeface="Helvetica Neue Light"/>
            </a:endParaRPr>
          </a:p>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Functional tests</a:t>
            </a:r>
            <a:endParaRPr sz="900">
              <a:solidFill>
                <a:schemeClr val="lt1"/>
              </a:solidFill>
              <a:latin typeface="Helvetica Neue Light"/>
              <a:ea typeface="Helvetica Neue Light"/>
              <a:cs typeface="Helvetica Neue Light"/>
              <a:sym typeface="Helvetica Neue Light"/>
            </a:endParaRPr>
          </a:p>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Static analysis</a:t>
            </a:r>
            <a:endParaRPr sz="900">
              <a:solidFill>
                <a:schemeClr val="lt1"/>
              </a:solidFill>
              <a:latin typeface="Helvetica Neue Light"/>
              <a:ea typeface="Helvetica Neue Light"/>
              <a:cs typeface="Helvetica Neue Light"/>
              <a:sym typeface="Helvetica Neue Light"/>
            </a:endParaRPr>
          </a:p>
        </p:txBody>
      </p:sp>
      <p:sp>
        <p:nvSpPr>
          <p:cNvPr id="652" name="Google Shape;652;p43"/>
          <p:cNvSpPr/>
          <p:nvPr/>
        </p:nvSpPr>
        <p:spPr>
          <a:xfrm>
            <a:off x="2407389" y="4109903"/>
            <a:ext cx="1097400" cy="254400"/>
          </a:xfrm>
          <a:prstGeom prst="round1Rect">
            <a:avLst>
              <a:gd fmla="val 50000" name="adj"/>
            </a:avLst>
          </a:prstGeom>
          <a:solidFill>
            <a:srgbClr val="094C6D"/>
          </a:solidFill>
          <a:ln>
            <a:noFill/>
          </a:ln>
        </p:spPr>
        <p:txBody>
          <a:bodyPr anchorCtr="0" anchor="ctr" bIns="0" lIns="36575" spcFirstLastPara="1" rIns="0" wrap="square" tIns="0">
            <a:noAutofit/>
          </a:bodyPr>
          <a:lstStyle/>
          <a:p>
            <a:pPr indent="0" lvl="0" marL="0" rtl="0" algn="ctr">
              <a:lnSpc>
                <a:spcPct val="80000"/>
              </a:lnSpc>
              <a:spcBef>
                <a:spcPts val="0"/>
              </a:spcBef>
              <a:spcAft>
                <a:spcPts val="0"/>
              </a:spcAft>
              <a:buNone/>
            </a:pPr>
            <a:r>
              <a:rPr lang="en" sz="1000">
                <a:solidFill>
                  <a:srgbClr val="FFFFFF"/>
                </a:solidFill>
                <a:latin typeface="Helvetica Neue Light"/>
                <a:ea typeface="Helvetica Neue Light"/>
                <a:cs typeface="Helvetica Neue Light"/>
                <a:sym typeface="Helvetica Neue Light"/>
              </a:rPr>
              <a:t>Pre-Check-in Validation</a:t>
            </a:r>
            <a:endParaRPr sz="1000">
              <a:solidFill>
                <a:srgbClr val="FFFFFF"/>
              </a:solidFill>
              <a:latin typeface="Helvetica Neue Light"/>
              <a:ea typeface="Helvetica Neue Light"/>
              <a:cs typeface="Helvetica Neue Light"/>
              <a:sym typeface="Helvetica Neue Light"/>
            </a:endParaRPr>
          </a:p>
        </p:txBody>
      </p:sp>
      <p:grpSp>
        <p:nvGrpSpPr>
          <p:cNvPr id="653" name="Google Shape;653;p43"/>
          <p:cNvGrpSpPr/>
          <p:nvPr/>
        </p:nvGrpSpPr>
        <p:grpSpPr>
          <a:xfrm>
            <a:off x="6406892" y="2084315"/>
            <a:ext cx="2615730" cy="2615730"/>
            <a:chOff x="2820225" y="891450"/>
            <a:chExt cx="3175200" cy="3175200"/>
          </a:xfrm>
        </p:grpSpPr>
        <p:sp>
          <p:nvSpPr>
            <p:cNvPr id="654" name="Google Shape;654;p43"/>
            <p:cNvSpPr/>
            <p:nvPr/>
          </p:nvSpPr>
          <p:spPr>
            <a:xfrm rot="10800000">
              <a:off x="2820225" y="891450"/>
              <a:ext cx="3175200" cy="3175200"/>
            </a:xfrm>
            <a:prstGeom prst="blockArc">
              <a:avLst>
                <a:gd fmla="val 5399801" name="adj1"/>
                <a:gd fmla="val 3012680" name="adj2"/>
                <a:gd fmla="val 6939" name="adj3"/>
              </a:avLst>
            </a:prstGeom>
            <a:solidFill>
              <a:srgbClr val="096D2A">
                <a:alpha val="18990"/>
              </a:srgbClr>
            </a:solidFill>
            <a:ln>
              <a:noFill/>
            </a:ln>
          </p:spPr>
          <p:txBody>
            <a:bodyPr anchorCtr="0" anchor="ctr" bIns="0" lIns="36575" spcFirstLastPara="1" rIns="0" wrap="square" tIns="0">
              <a:noAutofit/>
            </a:bodyPr>
            <a:lstStyle/>
            <a:p>
              <a:pPr indent="0" lvl="0" marL="0" rtl="0" algn="l">
                <a:spcBef>
                  <a:spcPts val="0"/>
                </a:spcBef>
                <a:spcAft>
                  <a:spcPts val="0"/>
                </a:spcAft>
                <a:buNone/>
              </a:pPr>
              <a:r>
                <a:t/>
              </a:r>
              <a:endParaRPr/>
            </a:p>
          </p:txBody>
        </p:sp>
        <p:sp>
          <p:nvSpPr>
            <p:cNvPr id="655" name="Google Shape;655;p43"/>
            <p:cNvSpPr/>
            <p:nvPr/>
          </p:nvSpPr>
          <p:spPr>
            <a:xfrm rot="-10568566">
              <a:off x="3246132" y="1125636"/>
              <a:ext cx="450420" cy="450420"/>
            </a:xfrm>
            <a:prstGeom prst="rtTriangle">
              <a:avLst/>
            </a:prstGeom>
            <a:solidFill>
              <a:srgbClr val="096D2A">
                <a:alpha val="18990"/>
              </a:srgbClr>
            </a:solidFill>
            <a:ln>
              <a:noFill/>
            </a:ln>
          </p:spPr>
          <p:txBody>
            <a:bodyPr anchorCtr="0" anchor="ctr" bIns="0" lIns="36575" spcFirstLastPara="1" rIns="0" wrap="square" tIns="0">
              <a:noAutofit/>
            </a:bodyPr>
            <a:lstStyle/>
            <a:p>
              <a:pPr indent="0" lvl="0" marL="0" rtl="0" algn="l">
                <a:spcBef>
                  <a:spcPts val="0"/>
                </a:spcBef>
                <a:spcAft>
                  <a:spcPts val="0"/>
                </a:spcAft>
                <a:buNone/>
              </a:pPr>
              <a:r>
                <a:t/>
              </a:r>
              <a:endParaRPr/>
            </a:p>
          </p:txBody>
        </p:sp>
      </p:grpSp>
      <p:sp>
        <p:nvSpPr>
          <p:cNvPr id="656" name="Google Shape;656;p43"/>
          <p:cNvSpPr/>
          <p:nvPr/>
        </p:nvSpPr>
        <p:spPr>
          <a:xfrm>
            <a:off x="8538409" y="3431335"/>
            <a:ext cx="1097400" cy="519000"/>
          </a:xfrm>
          <a:prstGeom prst="rect">
            <a:avLst/>
          </a:prstGeom>
          <a:solidFill>
            <a:srgbClr val="096D2A"/>
          </a:solidFill>
          <a:ln>
            <a:noFill/>
          </a:ln>
          <a:effectLst>
            <a:outerShdw blurRad="57150" rotWithShape="0" algn="bl" dir="2520000" dist="19050">
              <a:srgbClr val="000000">
                <a:alpha val="22000"/>
              </a:srgbClr>
            </a:outerShdw>
          </a:effectLst>
        </p:spPr>
        <p:txBody>
          <a:bodyPr anchorCtr="0" anchor="ctr" bIns="0" lIns="36575" spcFirstLastPara="1" rIns="0" wrap="square" tIns="0">
            <a:noAutofit/>
          </a:bodyPr>
          <a:lstStyle/>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Pre-prod deploy</a:t>
            </a:r>
            <a:endParaRPr sz="900">
              <a:solidFill>
                <a:schemeClr val="lt1"/>
              </a:solidFill>
              <a:latin typeface="Helvetica Neue Light"/>
              <a:ea typeface="Helvetica Neue Light"/>
              <a:cs typeface="Helvetica Neue Light"/>
              <a:sym typeface="Helvetica Neue Light"/>
            </a:endParaRPr>
          </a:p>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Scenario tests</a:t>
            </a:r>
            <a:endParaRPr sz="900">
              <a:solidFill>
                <a:schemeClr val="lt1"/>
              </a:solidFill>
              <a:latin typeface="Helvetica Neue Light"/>
              <a:ea typeface="Helvetica Neue Light"/>
              <a:cs typeface="Helvetica Neue Light"/>
              <a:sym typeface="Helvetica Neue Light"/>
            </a:endParaRPr>
          </a:p>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Build drop</a:t>
            </a:r>
            <a:endParaRPr sz="900">
              <a:solidFill>
                <a:schemeClr val="lt1"/>
              </a:solidFill>
              <a:latin typeface="Helvetica Neue Light"/>
              <a:ea typeface="Helvetica Neue Light"/>
              <a:cs typeface="Helvetica Neue Light"/>
              <a:sym typeface="Helvetica Neue Light"/>
            </a:endParaRPr>
          </a:p>
        </p:txBody>
      </p:sp>
      <p:sp>
        <p:nvSpPr>
          <p:cNvPr id="657" name="Google Shape;657;p43"/>
          <p:cNvSpPr/>
          <p:nvPr/>
        </p:nvSpPr>
        <p:spPr>
          <a:xfrm>
            <a:off x="8538415" y="3177841"/>
            <a:ext cx="1097400" cy="254400"/>
          </a:xfrm>
          <a:prstGeom prst="round1Rect">
            <a:avLst>
              <a:gd fmla="val 50000" name="adj"/>
            </a:avLst>
          </a:prstGeom>
          <a:solidFill>
            <a:srgbClr val="06491C"/>
          </a:solidFill>
          <a:ln>
            <a:noFill/>
          </a:ln>
        </p:spPr>
        <p:txBody>
          <a:bodyPr anchorCtr="0" anchor="ctr" bIns="0" lIns="36575" spcFirstLastPara="1" rIns="0" wrap="square" tIns="0">
            <a:noAutofit/>
          </a:bodyPr>
          <a:lstStyle/>
          <a:p>
            <a:pPr indent="0" lvl="0" marL="0" rtl="0" algn="ctr">
              <a:lnSpc>
                <a:spcPct val="80000"/>
              </a:lnSpc>
              <a:spcBef>
                <a:spcPts val="0"/>
              </a:spcBef>
              <a:spcAft>
                <a:spcPts val="0"/>
              </a:spcAft>
              <a:buNone/>
            </a:pPr>
            <a:r>
              <a:rPr lang="en" sz="1000">
                <a:solidFill>
                  <a:srgbClr val="FFFFFF"/>
                </a:solidFill>
                <a:latin typeface="Helvetica Neue Light"/>
                <a:ea typeface="Helvetica Neue Light"/>
                <a:cs typeface="Helvetica Neue Light"/>
                <a:sym typeface="Helvetica Neue Light"/>
              </a:rPr>
              <a:t>E2E Validation</a:t>
            </a:r>
            <a:endParaRPr sz="1000">
              <a:solidFill>
                <a:srgbClr val="FFFFFF"/>
              </a:solidFill>
              <a:latin typeface="Helvetica Neue Light"/>
              <a:ea typeface="Helvetica Neue Light"/>
              <a:cs typeface="Helvetica Neue Light"/>
              <a:sym typeface="Helvetica Neue Light"/>
            </a:endParaRPr>
          </a:p>
        </p:txBody>
      </p:sp>
      <p:sp>
        <p:nvSpPr>
          <p:cNvPr id="658" name="Google Shape;658;p43"/>
          <p:cNvSpPr/>
          <p:nvPr/>
        </p:nvSpPr>
        <p:spPr>
          <a:xfrm>
            <a:off x="7212697" y="2223675"/>
            <a:ext cx="1097400" cy="519000"/>
          </a:xfrm>
          <a:prstGeom prst="rect">
            <a:avLst/>
          </a:prstGeom>
          <a:solidFill>
            <a:srgbClr val="096D2A"/>
          </a:solidFill>
          <a:ln>
            <a:noFill/>
          </a:ln>
          <a:effectLst>
            <a:outerShdw blurRad="57150" rotWithShape="0" algn="bl" dir="2520000" dist="19050">
              <a:srgbClr val="000000">
                <a:alpha val="22000"/>
              </a:srgbClr>
            </a:outerShdw>
          </a:effectLst>
        </p:spPr>
        <p:txBody>
          <a:bodyPr anchorCtr="0" anchor="ctr" bIns="0" lIns="36575" spcFirstLastPara="1" rIns="0" wrap="square" tIns="0">
            <a:noAutofit/>
          </a:bodyPr>
          <a:lstStyle/>
          <a:p>
            <a:pPr indent="-114300" lvl="0" marL="114300" rtl="0" algn="l">
              <a:spcBef>
                <a:spcPts val="0"/>
              </a:spcBef>
              <a:spcAft>
                <a:spcPts val="0"/>
              </a:spcAft>
              <a:buClr>
                <a:srgbClr val="FFFFFF"/>
              </a:buClr>
              <a:buSzPts val="900"/>
              <a:buFont typeface="Helvetica Neue Light"/>
              <a:buChar char="●"/>
            </a:pPr>
            <a:r>
              <a:rPr lang="en" sz="900">
                <a:solidFill>
                  <a:srgbClr val="FFFFFF"/>
                </a:solidFill>
                <a:latin typeface="Helvetica Neue Light"/>
                <a:ea typeface="Helvetica Neue Light"/>
                <a:cs typeface="Helvetica Neue Light"/>
                <a:sym typeface="Helvetica Neue Light"/>
              </a:rPr>
              <a:t>Build verification</a:t>
            </a:r>
            <a:endParaRPr sz="900">
              <a:solidFill>
                <a:srgbClr val="FFFFFF"/>
              </a:solidFill>
              <a:latin typeface="Helvetica Neue Light"/>
              <a:ea typeface="Helvetica Neue Light"/>
              <a:cs typeface="Helvetica Neue Light"/>
              <a:sym typeface="Helvetica Neue Light"/>
            </a:endParaRPr>
          </a:p>
          <a:p>
            <a:pPr indent="-114300" lvl="0" marL="114300" rtl="0" algn="l">
              <a:spcBef>
                <a:spcPts val="0"/>
              </a:spcBef>
              <a:spcAft>
                <a:spcPts val="0"/>
              </a:spcAft>
              <a:buClr>
                <a:srgbClr val="FFFFFF"/>
              </a:buClr>
              <a:buSzPts val="900"/>
              <a:buFont typeface="Helvetica Neue Light"/>
              <a:buChar char="●"/>
            </a:pPr>
            <a:r>
              <a:rPr lang="en" sz="900">
                <a:solidFill>
                  <a:srgbClr val="FFFFFF"/>
                </a:solidFill>
                <a:latin typeface="Helvetica Neue Light"/>
                <a:ea typeface="Helvetica Neue Light"/>
                <a:cs typeface="Helvetica Neue Light"/>
                <a:sym typeface="Helvetica Neue Light"/>
              </a:rPr>
              <a:t>Unit testing</a:t>
            </a:r>
            <a:endParaRPr sz="900">
              <a:solidFill>
                <a:srgbClr val="FFFFFF"/>
              </a:solidFill>
              <a:latin typeface="Helvetica Neue Light"/>
              <a:ea typeface="Helvetica Neue Light"/>
              <a:cs typeface="Helvetica Neue Light"/>
              <a:sym typeface="Helvetica Neue Light"/>
            </a:endParaRPr>
          </a:p>
        </p:txBody>
      </p:sp>
      <p:sp>
        <p:nvSpPr>
          <p:cNvPr id="659" name="Google Shape;659;p43"/>
          <p:cNvSpPr/>
          <p:nvPr/>
        </p:nvSpPr>
        <p:spPr>
          <a:xfrm>
            <a:off x="7212701" y="1975711"/>
            <a:ext cx="1097400" cy="254400"/>
          </a:xfrm>
          <a:prstGeom prst="round1Rect">
            <a:avLst>
              <a:gd fmla="val 50000" name="adj"/>
            </a:avLst>
          </a:prstGeom>
          <a:solidFill>
            <a:srgbClr val="06491C"/>
          </a:solidFill>
          <a:ln>
            <a:noFill/>
          </a:ln>
        </p:spPr>
        <p:txBody>
          <a:bodyPr anchorCtr="0" anchor="ctr" bIns="0" lIns="36575" spcFirstLastPara="1" rIns="0" wrap="square" tIns="0">
            <a:noAutofit/>
          </a:bodyPr>
          <a:lstStyle/>
          <a:p>
            <a:pPr indent="0" lvl="0" marL="0" rtl="0" algn="ctr">
              <a:lnSpc>
                <a:spcPct val="80000"/>
              </a:lnSpc>
              <a:spcBef>
                <a:spcPts val="0"/>
              </a:spcBef>
              <a:spcAft>
                <a:spcPts val="0"/>
              </a:spcAft>
              <a:buNone/>
            </a:pPr>
            <a:r>
              <a:rPr lang="en" sz="1000">
                <a:solidFill>
                  <a:srgbClr val="FFFFFF"/>
                </a:solidFill>
                <a:latin typeface="Helvetica Neue Light"/>
                <a:ea typeface="Helvetica Neue Light"/>
                <a:cs typeface="Helvetica Neue Light"/>
                <a:sym typeface="Helvetica Neue Light"/>
              </a:rPr>
              <a:t>Rolling/Official Build</a:t>
            </a:r>
            <a:endParaRPr sz="1000">
              <a:solidFill>
                <a:srgbClr val="FFFFFF"/>
              </a:solidFill>
              <a:latin typeface="Helvetica Neue Light"/>
              <a:ea typeface="Helvetica Neue Light"/>
              <a:cs typeface="Helvetica Neue Light"/>
              <a:sym typeface="Helvetica Neue Light"/>
            </a:endParaRPr>
          </a:p>
        </p:txBody>
      </p:sp>
      <p:sp>
        <p:nvSpPr>
          <p:cNvPr id="660" name="Google Shape;660;p43"/>
          <p:cNvSpPr/>
          <p:nvPr/>
        </p:nvSpPr>
        <p:spPr>
          <a:xfrm>
            <a:off x="6115060" y="3291360"/>
            <a:ext cx="1097400" cy="519000"/>
          </a:xfrm>
          <a:prstGeom prst="rect">
            <a:avLst/>
          </a:prstGeom>
          <a:solidFill>
            <a:srgbClr val="096D2A"/>
          </a:solidFill>
          <a:ln>
            <a:noFill/>
          </a:ln>
          <a:effectLst>
            <a:outerShdw blurRad="57150" rotWithShape="0" algn="bl" dir="2520000" dist="19050">
              <a:srgbClr val="000000">
                <a:alpha val="22000"/>
              </a:srgbClr>
            </a:outerShdw>
          </a:effectLst>
        </p:spPr>
        <p:txBody>
          <a:bodyPr anchorCtr="0" anchor="ctr" bIns="0" lIns="36575" spcFirstLastPara="1" rIns="0" wrap="square" tIns="0">
            <a:noAutofit/>
          </a:bodyPr>
          <a:lstStyle/>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Monitoring (Cloud watch &amp; New Relic)</a:t>
            </a:r>
            <a:endParaRPr sz="900">
              <a:solidFill>
                <a:schemeClr val="lt1"/>
              </a:solidFill>
              <a:latin typeface="Helvetica Neue Light"/>
              <a:ea typeface="Helvetica Neue Light"/>
              <a:cs typeface="Helvetica Neue Light"/>
              <a:sym typeface="Helvetica Neue Light"/>
            </a:endParaRPr>
          </a:p>
        </p:txBody>
      </p:sp>
      <p:sp>
        <p:nvSpPr>
          <p:cNvPr id="661" name="Google Shape;661;p43"/>
          <p:cNvSpPr/>
          <p:nvPr/>
        </p:nvSpPr>
        <p:spPr>
          <a:xfrm>
            <a:off x="6115062" y="3037866"/>
            <a:ext cx="1097400" cy="254400"/>
          </a:xfrm>
          <a:prstGeom prst="round1Rect">
            <a:avLst>
              <a:gd fmla="val 50000" name="adj"/>
            </a:avLst>
          </a:prstGeom>
          <a:solidFill>
            <a:srgbClr val="06491C"/>
          </a:solidFill>
          <a:ln>
            <a:noFill/>
          </a:ln>
        </p:spPr>
        <p:txBody>
          <a:bodyPr anchorCtr="0" anchor="ctr" bIns="0" lIns="36575" spcFirstLastPara="1" rIns="0" wrap="square" tIns="0">
            <a:noAutofit/>
          </a:bodyPr>
          <a:lstStyle/>
          <a:p>
            <a:pPr indent="0" lvl="0" marL="0" rtl="0" algn="ctr">
              <a:lnSpc>
                <a:spcPct val="80000"/>
              </a:lnSpc>
              <a:spcBef>
                <a:spcPts val="0"/>
              </a:spcBef>
              <a:spcAft>
                <a:spcPts val="0"/>
              </a:spcAft>
              <a:buNone/>
            </a:pPr>
            <a:r>
              <a:rPr lang="en" sz="1000">
                <a:solidFill>
                  <a:srgbClr val="FFFFFF"/>
                </a:solidFill>
                <a:latin typeface="Helvetica Neue Light"/>
                <a:ea typeface="Helvetica Neue Light"/>
                <a:cs typeface="Helvetica Neue Light"/>
                <a:sym typeface="Helvetica Neue Light"/>
              </a:rPr>
              <a:t>Production Validation</a:t>
            </a:r>
            <a:endParaRPr sz="1000">
              <a:solidFill>
                <a:srgbClr val="FFFFFF"/>
              </a:solidFill>
              <a:latin typeface="Helvetica Neue Light"/>
              <a:ea typeface="Helvetica Neue Light"/>
              <a:cs typeface="Helvetica Neue Light"/>
              <a:sym typeface="Helvetica Neue Light"/>
            </a:endParaRPr>
          </a:p>
        </p:txBody>
      </p:sp>
      <p:sp>
        <p:nvSpPr>
          <p:cNvPr id="662" name="Google Shape;662;p43"/>
          <p:cNvSpPr/>
          <p:nvPr/>
        </p:nvSpPr>
        <p:spPr>
          <a:xfrm>
            <a:off x="7212697" y="4364301"/>
            <a:ext cx="1097400" cy="519000"/>
          </a:xfrm>
          <a:prstGeom prst="rect">
            <a:avLst/>
          </a:prstGeom>
          <a:solidFill>
            <a:srgbClr val="096D2A"/>
          </a:solidFill>
          <a:ln>
            <a:noFill/>
          </a:ln>
          <a:effectLst>
            <a:outerShdw blurRad="57150" rotWithShape="0" algn="bl" dir="2520000" dist="19050">
              <a:srgbClr val="000000">
                <a:alpha val="22000"/>
              </a:srgbClr>
            </a:outerShdw>
          </a:effectLst>
        </p:spPr>
        <p:txBody>
          <a:bodyPr anchorCtr="0" anchor="ctr" bIns="0" lIns="36575" spcFirstLastPara="1" rIns="0" wrap="square" tIns="0">
            <a:noAutofit/>
          </a:bodyPr>
          <a:lstStyle/>
          <a:p>
            <a:pPr indent="-114300" lvl="0" marL="114300" rtl="0" algn="l">
              <a:spcBef>
                <a:spcPts val="0"/>
              </a:spcBef>
              <a:spcAft>
                <a:spcPts val="0"/>
              </a:spcAft>
              <a:buClr>
                <a:schemeClr val="lt1"/>
              </a:buClr>
              <a:buSzPts val="900"/>
              <a:buFont typeface="Helvetica Neue Light"/>
              <a:buChar char="●"/>
            </a:pPr>
            <a:r>
              <a:rPr lang="en" sz="900">
                <a:solidFill>
                  <a:schemeClr val="lt1"/>
                </a:solidFill>
                <a:latin typeface="Helvetica Neue Light"/>
                <a:ea typeface="Helvetica Neue Light"/>
                <a:cs typeface="Helvetica Neue Light"/>
                <a:sym typeface="Helvetica Neue Light"/>
              </a:rPr>
              <a:t>Deployment targets</a:t>
            </a:r>
            <a:endParaRPr sz="900">
              <a:solidFill>
                <a:schemeClr val="lt1"/>
              </a:solidFill>
              <a:latin typeface="Helvetica Neue Light"/>
              <a:ea typeface="Helvetica Neue Light"/>
              <a:cs typeface="Helvetica Neue Light"/>
              <a:sym typeface="Helvetica Neue Light"/>
            </a:endParaRPr>
          </a:p>
        </p:txBody>
      </p:sp>
      <p:sp>
        <p:nvSpPr>
          <p:cNvPr id="663" name="Google Shape;663;p43"/>
          <p:cNvSpPr/>
          <p:nvPr/>
        </p:nvSpPr>
        <p:spPr>
          <a:xfrm>
            <a:off x="7212701" y="4109889"/>
            <a:ext cx="1097400" cy="254400"/>
          </a:xfrm>
          <a:prstGeom prst="round1Rect">
            <a:avLst>
              <a:gd fmla="val 50000" name="adj"/>
            </a:avLst>
          </a:prstGeom>
          <a:solidFill>
            <a:srgbClr val="06491C"/>
          </a:solidFill>
          <a:ln>
            <a:noFill/>
          </a:ln>
        </p:spPr>
        <p:txBody>
          <a:bodyPr anchorCtr="0" anchor="ctr" bIns="0" lIns="36575" spcFirstLastPara="1" rIns="0" wrap="square" tIns="0">
            <a:noAutofit/>
          </a:bodyPr>
          <a:lstStyle/>
          <a:p>
            <a:pPr indent="0" lvl="0" marL="0" rtl="0" algn="ctr">
              <a:lnSpc>
                <a:spcPct val="80000"/>
              </a:lnSpc>
              <a:spcBef>
                <a:spcPts val="0"/>
              </a:spcBef>
              <a:spcAft>
                <a:spcPts val="0"/>
              </a:spcAft>
              <a:buNone/>
            </a:pPr>
            <a:r>
              <a:rPr lang="en" sz="1000">
                <a:solidFill>
                  <a:srgbClr val="FFFFFF"/>
                </a:solidFill>
                <a:latin typeface="Helvetica Neue Light"/>
                <a:ea typeface="Helvetica Neue Light"/>
                <a:cs typeface="Helvetica Neue Light"/>
                <a:sym typeface="Helvetica Neue Light"/>
              </a:rPr>
              <a:t>Deploy to Production</a:t>
            </a:r>
            <a:endParaRPr sz="1000">
              <a:solidFill>
                <a:srgbClr val="FFFFFF"/>
              </a:solidFill>
              <a:latin typeface="Helvetica Neue Light"/>
              <a:ea typeface="Helvetica Neue Light"/>
              <a:cs typeface="Helvetica Neue Light"/>
              <a:sym typeface="Helvetica Neue Light"/>
            </a:endParaRPr>
          </a:p>
        </p:txBody>
      </p:sp>
      <p:sp>
        <p:nvSpPr>
          <p:cNvPr id="664" name="Google Shape;664;p43"/>
          <p:cNvSpPr/>
          <p:nvPr/>
        </p:nvSpPr>
        <p:spPr>
          <a:xfrm>
            <a:off x="4857138" y="2692325"/>
            <a:ext cx="1003200" cy="680400"/>
          </a:xfrm>
          <a:prstGeom prst="rightArrow">
            <a:avLst>
              <a:gd fmla="val 50000" name="adj1"/>
              <a:gd fmla="val 50000" name="adj2"/>
            </a:avLst>
          </a:prstGeom>
          <a:solidFill>
            <a:srgbClr val="FFFFFF"/>
          </a:solidFill>
          <a:ln cap="flat" cmpd="sng" w="9525">
            <a:solidFill>
              <a:srgbClr val="094C6D"/>
            </a:solidFill>
            <a:prstDash val="solid"/>
            <a:round/>
            <a:headEnd len="sm" w="sm" type="none"/>
            <a:tailEnd len="sm" w="sm" type="none"/>
          </a:ln>
          <a:effectLst>
            <a:outerShdw blurRad="57150" rotWithShape="0" algn="bl" dir="2520000" dist="19050">
              <a:srgbClr val="000000">
                <a:alpha val="2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94C6D"/>
                </a:solidFill>
                <a:latin typeface="Oxygen Light"/>
                <a:ea typeface="Oxygen Light"/>
                <a:cs typeface="Oxygen Light"/>
                <a:sym typeface="Oxygen Light"/>
              </a:rPr>
              <a:t>Check-in</a:t>
            </a:r>
            <a:endParaRPr sz="1200">
              <a:solidFill>
                <a:srgbClr val="094C6D"/>
              </a:solidFill>
              <a:latin typeface="Oxygen Light"/>
              <a:ea typeface="Oxygen Light"/>
              <a:cs typeface="Oxygen Light"/>
              <a:sym typeface="Oxygen Light"/>
            </a:endParaRPr>
          </a:p>
        </p:txBody>
      </p:sp>
      <p:sp>
        <p:nvSpPr>
          <p:cNvPr id="665" name="Google Shape;665;p43"/>
          <p:cNvSpPr/>
          <p:nvPr/>
        </p:nvSpPr>
        <p:spPr>
          <a:xfrm>
            <a:off x="4863588" y="3536400"/>
            <a:ext cx="990300" cy="687300"/>
          </a:xfrm>
          <a:prstGeom prst="leftArrow">
            <a:avLst>
              <a:gd fmla="val 50000" name="adj1"/>
              <a:gd fmla="val 50000" name="adj2"/>
            </a:avLst>
          </a:prstGeom>
          <a:solidFill>
            <a:srgbClr val="FFFFFF"/>
          </a:solidFill>
          <a:ln cap="flat" cmpd="sng" w="9525">
            <a:solidFill>
              <a:srgbClr val="06491C"/>
            </a:solidFill>
            <a:prstDash val="solid"/>
            <a:round/>
            <a:headEnd len="sm" w="sm" type="none"/>
            <a:tailEnd len="sm" w="sm" type="none"/>
          </a:ln>
          <a:effectLst>
            <a:outerShdw blurRad="57150" rotWithShape="0" algn="bl" dir="2520000" dist="19050">
              <a:srgbClr val="000000">
                <a:alpha val="22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6491C"/>
                </a:solidFill>
                <a:latin typeface="Oxygen Light"/>
                <a:ea typeface="Oxygen Light"/>
                <a:cs typeface="Oxygen Light"/>
                <a:sym typeface="Oxygen Light"/>
              </a:rPr>
              <a:t>Insights</a:t>
            </a:r>
            <a:endParaRPr sz="1200">
              <a:solidFill>
                <a:srgbClr val="06491C"/>
              </a:solidFill>
              <a:latin typeface="Oxygen Light"/>
              <a:ea typeface="Oxygen Light"/>
              <a:cs typeface="Oxygen Light"/>
              <a:sym typeface="Oxygen Light"/>
            </a:endParaRPr>
          </a:p>
        </p:txBody>
      </p:sp>
      <p:sp>
        <p:nvSpPr>
          <p:cNvPr id="666" name="Google Shape;666;p43"/>
          <p:cNvSpPr txBox="1"/>
          <p:nvPr/>
        </p:nvSpPr>
        <p:spPr>
          <a:xfrm>
            <a:off x="685800" y="685800"/>
            <a:ext cx="85395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Supplemental Information / Vendor Question Responses</a:t>
            </a:r>
            <a:endParaRPr b="1" sz="2400">
              <a:solidFill>
                <a:schemeClr val="dk1"/>
              </a:solidFill>
              <a:latin typeface="Oxygen"/>
              <a:ea typeface="Oxygen"/>
              <a:cs typeface="Oxygen"/>
              <a:sym typeface="Oxygen"/>
            </a:endParaRPr>
          </a:p>
          <a:p>
            <a:pPr indent="0" lvl="0" marL="0" rtl="0" algn="l">
              <a:spcBef>
                <a:spcPts val="0"/>
              </a:spcBef>
              <a:spcAft>
                <a:spcPts val="0"/>
              </a:spcAft>
              <a:buNone/>
            </a:pPr>
            <a:r>
              <a:t/>
            </a:r>
            <a:endParaRPr b="1" sz="2400">
              <a:solidFill>
                <a:schemeClr val="dk1"/>
              </a:solidFill>
              <a:latin typeface="Oxygen"/>
              <a:ea typeface="Oxygen"/>
              <a:cs typeface="Oxygen"/>
              <a:sym typeface="Oxygen"/>
            </a:endParaRPr>
          </a:p>
          <a:p>
            <a:pPr indent="0" lvl="0" marL="0" rtl="0" algn="l">
              <a:spcBef>
                <a:spcPts val="0"/>
              </a:spcBef>
              <a:spcAft>
                <a:spcPts val="0"/>
              </a:spcAft>
              <a:buNone/>
            </a:pPr>
            <a:r>
              <a:t/>
            </a:r>
            <a:endParaRPr b="1" sz="2400">
              <a:solidFill>
                <a:schemeClr val="dk1"/>
              </a:solidFill>
              <a:latin typeface="Oxygen"/>
              <a:ea typeface="Oxygen"/>
              <a:cs typeface="Oxygen"/>
              <a:sym typeface="Oxygen"/>
            </a:endParaRPr>
          </a:p>
        </p:txBody>
      </p:sp>
      <p:cxnSp>
        <p:nvCxnSpPr>
          <p:cNvPr id="667" name="Google Shape;667;p43"/>
          <p:cNvCxnSpPr/>
          <p:nvPr/>
        </p:nvCxnSpPr>
        <p:spPr>
          <a:xfrm>
            <a:off x="685800" y="1229750"/>
            <a:ext cx="8562600" cy="0"/>
          </a:xfrm>
          <a:prstGeom prst="straightConnector1">
            <a:avLst/>
          </a:prstGeom>
          <a:noFill/>
          <a:ln cap="flat" cmpd="sng" w="19050">
            <a:solidFill>
              <a:srgbClr val="F3643E"/>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nvSpPr>
        <p:spPr>
          <a:xfrm>
            <a:off x="712075"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Contents</a:t>
            </a:r>
            <a:endParaRPr b="1" sz="2400">
              <a:solidFill>
                <a:schemeClr val="dk1"/>
              </a:solidFill>
              <a:latin typeface="Oxygen"/>
              <a:ea typeface="Oxygen"/>
              <a:cs typeface="Oxygen"/>
              <a:sym typeface="Oxygen"/>
            </a:endParaRPr>
          </a:p>
        </p:txBody>
      </p:sp>
      <p:cxnSp>
        <p:nvCxnSpPr>
          <p:cNvPr id="80" name="Google Shape;80;p17"/>
          <p:cNvCxnSpPr/>
          <p:nvPr/>
        </p:nvCxnSpPr>
        <p:spPr>
          <a:xfrm>
            <a:off x="712075" y="1153550"/>
            <a:ext cx="6398100" cy="0"/>
          </a:xfrm>
          <a:prstGeom prst="straightConnector1">
            <a:avLst/>
          </a:prstGeom>
          <a:noFill/>
          <a:ln cap="flat" cmpd="sng" w="19050">
            <a:solidFill>
              <a:srgbClr val="F3643E"/>
            </a:solidFill>
            <a:prstDash val="solid"/>
            <a:round/>
            <a:headEnd len="med" w="med" type="none"/>
            <a:tailEnd len="med" w="med" type="none"/>
          </a:ln>
        </p:spPr>
      </p:cxnSp>
      <p:pic>
        <p:nvPicPr>
          <p:cNvPr id="81" name="Google Shape;81;p17"/>
          <p:cNvPicPr preferRelativeResize="0"/>
          <p:nvPr/>
        </p:nvPicPr>
        <p:blipFill rotWithShape="1">
          <a:blip r:embed="rId3">
            <a:alphaModFix/>
          </a:blip>
          <a:srcRect b="0" l="45983" r="10893" t="0"/>
          <a:stretch/>
        </p:blipFill>
        <p:spPr>
          <a:xfrm>
            <a:off x="7772675" y="0"/>
            <a:ext cx="5028925" cy="7772399"/>
          </a:xfrm>
          <a:prstGeom prst="rect">
            <a:avLst/>
          </a:prstGeom>
          <a:noFill/>
          <a:ln>
            <a:noFill/>
          </a:ln>
        </p:spPr>
      </p:pic>
      <p:sp>
        <p:nvSpPr>
          <p:cNvPr id="82" name="Google Shape;82;p17"/>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3</a:t>
            </a:r>
            <a:endParaRPr b="1" sz="2400">
              <a:solidFill>
                <a:srgbClr val="FFFFFF"/>
              </a:solidFill>
              <a:latin typeface="Oxygen"/>
              <a:ea typeface="Oxygen"/>
              <a:cs typeface="Oxygen"/>
              <a:sym typeface="Oxygen"/>
            </a:endParaRPr>
          </a:p>
        </p:txBody>
      </p:sp>
      <p:sp>
        <p:nvSpPr>
          <p:cNvPr id="84" name="Google Shape;84;p17"/>
          <p:cNvSpPr/>
          <p:nvPr/>
        </p:nvSpPr>
        <p:spPr>
          <a:xfrm>
            <a:off x="729981" y="1525209"/>
            <a:ext cx="338100" cy="292800"/>
          </a:xfrm>
          <a:prstGeom prst="hexagon">
            <a:avLst>
              <a:gd fmla="val 25000" name="adj"/>
              <a:gd fmla="val 115470" name="vf"/>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85" name="Google Shape;85;p17"/>
          <p:cNvSpPr txBox="1"/>
          <p:nvPr/>
        </p:nvSpPr>
        <p:spPr>
          <a:xfrm>
            <a:off x="699550" y="1475573"/>
            <a:ext cx="388800" cy="39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86" name="Google Shape;86;p17"/>
          <p:cNvSpPr txBox="1"/>
          <p:nvPr/>
        </p:nvSpPr>
        <p:spPr>
          <a:xfrm>
            <a:off x="1162675" y="4227463"/>
            <a:ext cx="45684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55555"/>
                </a:solidFill>
                <a:latin typeface="Helvetica Neue"/>
                <a:ea typeface="Helvetica Neue"/>
                <a:cs typeface="Helvetica Neue"/>
                <a:sym typeface="Helvetica Neue"/>
              </a:rPr>
              <a:t>The Big Picture </a:t>
            </a:r>
            <a:endParaRPr b="1">
              <a:solidFill>
                <a:srgbClr val="555555"/>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555555"/>
                </a:solidFill>
                <a:latin typeface="Helvetica Neue Light"/>
                <a:ea typeface="Helvetica Neue Light"/>
                <a:cs typeface="Helvetica Neue Light"/>
                <a:sym typeface="Helvetica Neue Light"/>
              </a:rPr>
              <a:t>     Build for Today, Plan for the Future</a:t>
            </a:r>
            <a:endParaRPr>
              <a:solidFill>
                <a:srgbClr val="555555"/>
              </a:solidFill>
              <a:latin typeface="Helvetica Neue Light"/>
              <a:ea typeface="Helvetica Neue Light"/>
              <a:cs typeface="Helvetica Neue Light"/>
              <a:sym typeface="Helvetica Neue Light"/>
            </a:endParaRPr>
          </a:p>
        </p:txBody>
      </p:sp>
      <p:pic>
        <p:nvPicPr>
          <p:cNvPr id="87" name="Google Shape;87;p17"/>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88" name="Google Shape;88;p17"/>
          <p:cNvSpPr txBox="1"/>
          <p:nvPr/>
        </p:nvSpPr>
        <p:spPr>
          <a:xfrm>
            <a:off x="1162675" y="2164113"/>
            <a:ext cx="45684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55555"/>
                </a:solidFill>
                <a:latin typeface="Helvetica Neue"/>
                <a:ea typeface="Helvetica Neue"/>
                <a:cs typeface="Helvetica Neue"/>
                <a:sym typeface="Helvetica Neue"/>
              </a:rPr>
              <a:t>The Digital Foundation </a:t>
            </a:r>
            <a:endParaRPr b="1">
              <a:solidFill>
                <a:srgbClr val="555555"/>
              </a:solidFill>
              <a:latin typeface="Helvetica Neue"/>
              <a:ea typeface="Helvetica Neue"/>
              <a:cs typeface="Helvetica Neue"/>
              <a:sym typeface="Helvetica Neue"/>
            </a:endParaRPr>
          </a:p>
          <a:p>
            <a:pPr indent="0" lvl="0" marL="0" rtl="0" algn="l">
              <a:spcBef>
                <a:spcPts val="0"/>
              </a:spcBef>
              <a:spcAft>
                <a:spcPts val="0"/>
              </a:spcAft>
              <a:buNone/>
            </a:pPr>
            <a:r>
              <a:rPr b="1" lang="en">
                <a:solidFill>
                  <a:srgbClr val="555555"/>
                </a:solidFill>
                <a:latin typeface="Helvetica Neue"/>
                <a:ea typeface="Helvetica Neue"/>
                <a:cs typeface="Helvetica Neue"/>
                <a:sym typeface="Helvetica Neue"/>
              </a:rPr>
              <a:t>     </a:t>
            </a:r>
            <a:r>
              <a:rPr lang="en">
                <a:solidFill>
                  <a:srgbClr val="555555"/>
                </a:solidFill>
                <a:latin typeface="Helvetica Neue Light"/>
                <a:ea typeface="Helvetica Neue Light"/>
                <a:cs typeface="Helvetica Neue Light"/>
                <a:sym typeface="Helvetica Neue Light"/>
              </a:rPr>
              <a:t>Strong Technology is at the Core - Phase 1</a:t>
            </a:r>
            <a:endParaRPr>
              <a:solidFill>
                <a:srgbClr val="555555"/>
              </a:solidFill>
              <a:latin typeface="Helvetica Neue Light"/>
              <a:ea typeface="Helvetica Neue Light"/>
              <a:cs typeface="Helvetica Neue Light"/>
              <a:sym typeface="Helvetica Neue Light"/>
            </a:endParaRPr>
          </a:p>
        </p:txBody>
      </p:sp>
      <p:sp>
        <p:nvSpPr>
          <p:cNvPr id="89" name="Google Shape;89;p17"/>
          <p:cNvSpPr txBox="1"/>
          <p:nvPr/>
        </p:nvSpPr>
        <p:spPr>
          <a:xfrm>
            <a:off x="1162675" y="2892525"/>
            <a:ext cx="45684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55555"/>
                </a:solidFill>
                <a:latin typeface="Helvetica Neue"/>
                <a:ea typeface="Helvetica Neue"/>
                <a:cs typeface="Helvetica Neue"/>
                <a:sym typeface="Helvetica Neue"/>
              </a:rPr>
              <a:t>How We Get There</a:t>
            </a:r>
            <a:r>
              <a:rPr b="1" lang="en">
                <a:solidFill>
                  <a:srgbClr val="555555"/>
                </a:solidFill>
                <a:latin typeface="Helvetica Neue"/>
                <a:ea typeface="Helvetica Neue"/>
                <a:cs typeface="Helvetica Neue"/>
                <a:sym typeface="Helvetica Neue"/>
              </a:rPr>
              <a:t>    </a:t>
            </a:r>
            <a:endParaRPr b="1">
              <a:solidFill>
                <a:srgbClr val="555555"/>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555555"/>
                </a:solidFill>
                <a:latin typeface="Helvetica Neue Light"/>
                <a:ea typeface="Helvetica Neue Light"/>
                <a:cs typeface="Helvetica Neue Light"/>
                <a:sym typeface="Helvetica Neue Light"/>
              </a:rPr>
              <a:t>     A Solid &amp; Strategic Process</a:t>
            </a:r>
            <a:endParaRPr>
              <a:solidFill>
                <a:srgbClr val="555555"/>
              </a:solidFill>
              <a:latin typeface="Helvetica Neue Light"/>
              <a:ea typeface="Helvetica Neue Light"/>
              <a:cs typeface="Helvetica Neue Light"/>
              <a:sym typeface="Helvetica Neue Light"/>
            </a:endParaRPr>
          </a:p>
        </p:txBody>
      </p:sp>
      <p:sp>
        <p:nvSpPr>
          <p:cNvPr id="90" name="Google Shape;90;p17"/>
          <p:cNvSpPr txBox="1"/>
          <p:nvPr/>
        </p:nvSpPr>
        <p:spPr>
          <a:xfrm>
            <a:off x="1162675" y="3560000"/>
            <a:ext cx="45684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55555"/>
                </a:solidFill>
                <a:latin typeface="Helvetica Neue"/>
                <a:ea typeface="Helvetica Neue"/>
                <a:cs typeface="Helvetica Neue"/>
                <a:sym typeface="Helvetica Neue"/>
              </a:rPr>
              <a:t>What Will It Take</a:t>
            </a:r>
            <a:endParaRPr b="1">
              <a:solidFill>
                <a:srgbClr val="555555"/>
              </a:solidFill>
              <a:latin typeface="Helvetica Neue"/>
              <a:ea typeface="Helvetica Neue"/>
              <a:cs typeface="Helvetica Neue"/>
              <a:sym typeface="Helvetica Neue"/>
            </a:endParaRPr>
          </a:p>
          <a:p>
            <a:pPr indent="0" lvl="0" marL="0" rtl="0" algn="l">
              <a:spcBef>
                <a:spcPts val="0"/>
              </a:spcBef>
              <a:spcAft>
                <a:spcPts val="0"/>
              </a:spcAft>
              <a:buNone/>
            </a:pPr>
            <a:r>
              <a:rPr b="1" lang="en">
                <a:solidFill>
                  <a:srgbClr val="555555"/>
                </a:solidFill>
                <a:latin typeface="Helvetica Neue"/>
                <a:ea typeface="Helvetica Neue"/>
                <a:cs typeface="Helvetica Neue"/>
                <a:sym typeface="Helvetica Neue"/>
              </a:rPr>
              <a:t>     </a:t>
            </a:r>
            <a:r>
              <a:rPr lang="en">
                <a:solidFill>
                  <a:srgbClr val="555555"/>
                </a:solidFill>
                <a:latin typeface="Helvetica Neue Light"/>
                <a:ea typeface="Helvetica Neue Light"/>
                <a:cs typeface="Helvetica Neue Light"/>
                <a:sym typeface="Helvetica Neue Light"/>
              </a:rPr>
              <a:t>Implementation &amp; Investment </a:t>
            </a:r>
            <a:endParaRPr>
              <a:solidFill>
                <a:srgbClr val="555555"/>
              </a:solidFill>
              <a:latin typeface="Helvetica Neue Light"/>
              <a:ea typeface="Helvetica Neue Light"/>
              <a:cs typeface="Helvetica Neue Light"/>
              <a:sym typeface="Helvetica Neue Light"/>
            </a:endParaRPr>
          </a:p>
        </p:txBody>
      </p:sp>
      <p:sp>
        <p:nvSpPr>
          <p:cNvPr id="91" name="Google Shape;91;p17"/>
          <p:cNvSpPr txBox="1"/>
          <p:nvPr/>
        </p:nvSpPr>
        <p:spPr>
          <a:xfrm>
            <a:off x="1162675" y="4880600"/>
            <a:ext cx="57447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55555"/>
                </a:solidFill>
                <a:latin typeface="Helvetica Neue"/>
                <a:ea typeface="Helvetica Neue"/>
                <a:cs typeface="Helvetica Neue"/>
                <a:sym typeface="Helvetica Neue"/>
              </a:rPr>
              <a:t>Supplemental Information / Vendor Question Responses</a:t>
            </a:r>
            <a:endParaRPr b="1">
              <a:solidFill>
                <a:srgbClr val="555555"/>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a:solidFill>
                  <a:srgbClr val="555555"/>
                </a:solidFill>
                <a:latin typeface="Helvetica Neue Light"/>
                <a:ea typeface="Helvetica Neue Light"/>
                <a:cs typeface="Helvetica Neue Light"/>
                <a:sym typeface="Helvetica Neue Light"/>
              </a:rPr>
              <a:t>      RFP Q&amp;A</a:t>
            </a:r>
            <a:endParaRPr>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b="1">
              <a:solidFill>
                <a:srgbClr val="555555"/>
              </a:solidFill>
              <a:latin typeface="Helvetica Neue"/>
              <a:ea typeface="Helvetica Neue"/>
              <a:cs typeface="Helvetica Neue"/>
              <a:sym typeface="Helvetica Neue"/>
            </a:endParaRPr>
          </a:p>
        </p:txBody>
      </p:sp>
      <p:sp>
        <p:nvSpPr>
          <p:cNvPr id="92" name="Google Shape;92;p17"/>
          <p:cNvSpPr/>
          <p:nvPr/>
        </p:nvSpPr>
        <p:spPr>
          <a:xfrm>
            <a:off x="718031" y="2245844"/>
            <a:ext cx="338100" cy="292800"/>
          </a:xfrm>
          <a:prstGeom prst="hexagon">
            <a:avLst>
              <a:gd fmla="val 25000" name="adj"/>
              <a:gd fmla="val 115470" name="vf"/>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93" name="Google Shape;93;p17"/>
          <p:cNvSpPr txBox="1"/>
          <p:nvPr/>
        </p:nvSpPr>
        <p:spPr>
          <a:xfrm>
            <a:off x="685800" y="2192588"/>
            <a:ext cx="388800" cy="39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94" name="Google Shape;94;p17"/>
          <p:cNvSpPr/>
          <p:nvPr/>
        </p:nvSpPr>
        <p:spPr>
          <a:xfrm>
            <a:off x="729981" y="2937498"/>
            <a:ext cx="338100" cy="292800"/>
          </a:xfrm>
          <a:prstGeom prst="hexagon">
            <a:avLst>
              <a:gd fmla="val 25000" name="adj"/>
              <a:gd fmla="val 115470" name="vf"/>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95" name="Google Shape;95;p17"/>
          <p:cNvSpPr/>
          <p:nvPr/>
        </p:nvSpPr>
        <p:spPr>
          <a:xfrm>
            <a:off x="718031" y="3616660"/>
            <a:ext cx="338100" cy="292800"/>
          </a:xfrm>
          <a:prstGeom prst="hexagon">
            <a:avLst>
              <a:gd fmla="val 25000" name="adj"/>
              <a:gd fmla="val 115470" name="vf"/>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96" name="Google Shape;96;p17"/>
          <p:cNvSpPr txBox="1"/>
          <p:nvPr/>
        </p:nvSpPr>
        <p:spPr>
          <a:xfrm>
            <a:off x="710625" y="3616710"/>
            <a:ext cx="388800" cy="39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97" name="Google Shape;97;p17"/>
          <p:cNvSpPr/>
          <p:nvPr/>
        </p:nvSpPr>
        <p:spPr>
          <a:xfrm>
            <a:off x="729981" y="4310159"/>
            <a:ext cx="338100" cy="292800"/>
          </a:xfrm>
          <a:prstGeom prst="hexagon">
            <a:avLst>
              <a:gd fmla="val 25000" name="adj"/>
              <a:gd fmla="val 115470" name="vf"/>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98" name="Google Shape;98;p17"/>
          <p:cNvSpPr txBox="1"/>
          <p:nvPr/>
        </p:nvSpPr>
        <p:spPr>
          <a:xfrm>
            <a:off x="710607" y="3777249"/>
            <a:ext cx="388800" cy="39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99" name="Google Shape;99;p17"/>
          <p:cNvSpPr/>
          <p:nvPr/>
        </p:nvSpPr>
        <p:spPr>
          <a:xfrm>
            <a:off x="729981" y="4979419"/>
            <a:ext cx="338100" cy="292800"/>
          </a:xfrm>
          <a:prstGeom prst="hexagon">
            <a:avLst>
              <a:gd fmla="val 25000" name="adj"/>
              <a:gd fmla="val 115470" name="vf"/>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00" name="Google Shape;100;p17"/>
          <p:cNvSpPr txBox="1"/>
          <p:nvPr/>
        </p:nvSpPr>
        <p:spPr>
          <a:xfrm>
            <a:off x="699544" y="4926175"/>
            <a:ext cx="388800" cy="39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Helvetica Neue"/>
              <a:ea typeface="Helvetica Neue"/>
              <a:cs typeface="Helvetica Neue"/>
              <a:sym typeface="Helvetica Neue"/>
            </a:endParaRPr>
          </a:p>
        </p:txBody>
      </p:sp>
      <p:sp>
        <p:nvSpPr>
          <p:cNvPr id="101" name="Google Shape;101;p17"/>
          <p:cNvSpPr txBox="1"/>
          <p:nvPr/>
        </p:nvSpPr>
        <p:spPr>
          <a:xfrm>
            <a:off x="1162675" y="1435725"/>
            <a:ext cx="45684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55555"/>
                </a:solidFill>
                <a:latin typeface="Helvetica Neue"/>
                <a:ea typeface="Helvetica Neue"/>
                <a:cs typeface="Helvetica Neue"/>
                <a:sym typeface="Helvetica Neue"/>
              </a:rPr>
              <a:t>Why I-ology</a:t>
            </a:r>
            <a:endParaRPr b="1">
              <a:solidFill>
                <a:srgbClr val="555555"/>
              </a:solidFill>
              <a:latin typeface="Helvetica Neue"/>
              <a:ea typeface="Helvetica Neue"/>
              <a:cs typeface="Helvetica Neue"/>
              <a:sym typeface="Helvetica Neue"/>
            </a:endParaRPr>
          </a:p>
          <a:p>
            <a:pPr indent="0" lvl="0" marL="0" rtl="0" algn="l">
              <a:spcBef>
                <a:spcPts val="0"/>
              </a:spcBef>
              <a:spcAft>
                <a:spcPts val="0"/>
              </a:spcAft>
              <a:buNone/>
            </a:pPr>
            <a:r>
              <a:rPr b="1" lang="en">
                <a:solidFill>
                  <a:srgbClr val="555555"/>
                </a:solidFill>
                <a:latin typeface="Helvetica Neue"/>
                <a:ea typeface="Helvetica Neue"/>
                <a:cs typeface="Helvetica Neue"/>
                <a:sym typeface="Helvetica Neue"/>
              </a:rPr>
              <a:t>     </a:t>
            </a:r>
            <a:r>
              <a:rPr lang="en">
                <a:solidFill>
                  <a:srgbClr val="555555"/>
                </a:solidFill>
                <a:latin typeface="Helvetica Neue Light"/>
                <a:ea typeface="Helvetica Neue Light"/>
                <a:cs typeface="Helvetica Neue Light"/>
                <a:sym typeface="Helvetica Neue Light"/>
              </a:rPr>
              <a:t>A Partner you Can Count on</a:t>
            </a:r>
            <a:endParaRPr>
              <a:solidFill>
                <a:srgbClr val="555555"/>
              </a:solidFill>
              <a:latin typeface="Helvetica Neue Light"/>
              <a:ea typeface="Helvetica Neue Light"/>
              <a:cs typeface="Helvetica Neue Light"/>
              <a:sym typeface="Helvetica Neue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1" name="Shape 671"/>
        <p:cNvGrpSpPr/>
        <p:nvPr/>
      </p:nvGrpSpPr>
      <p:grpSpPr>
        <a:xfrm>
          <a:off x="0" y="0"/>
          <a:ext cx="0" cy="0"/>
          <a:chOff x="0" y="0"/>
          <a:chExt cx="0" cy="0"/>
        </a:xfrm>
      </p:grpSpPr>
      <p:pic>
        <p:nvPicPr>
          <p:cNvPr id="672" name="Google Shape;672;p44"/>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673" name="Google Shape;673;p44"/>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4"/>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30</a:t>
            </a:r>
            <a:endParaRPr b="1" sz="2400">
              <a:solidFill>
                <a:srgbClr val="FFFFFF"/>
              </a:solidFill>
              <a:latin typeface="Oxygen"/>
              <a:ea typeface="Oxygen"/>
              <a:cs typeface="Oxygen"/>
              <a:sym typeface="Oxygen"/>
            </a:endParaRPr>
          </a:p>
        </p:txBody>
      </p:sp>
      <p:sp>
        <p:nvSpPr>
          <p:cNvPr id="675" name="Google Shape;675;p44"/>
          <p:cNvSpPr txBox="1"/>
          <p:nvPr>
            <p:ph idx="4294967295" type="body"/>
          </p:nvPr>
        </p:nvSpPr>
        <p:spPr>
          <a:xfrm>
            <a:off x="685800" y="1450375"/>
            <a:ext cx="8290800" cy="4281000"/>
          </a:xfrm>
          <a:prstGeom prst="rect">
            <a:avLst/>
          </a:prstGeom>
        </p:spPr>
        <p:txBody>
          <a:bodyPr anchorCtr="0" anchor="t" bIns="131375" lIns="131375" spcFirstLastPara="1" rIns="131375" wrap="square" tIns="131375">
            <a:noAutofit/>
          </a:bodyPr>
          <a:lstStyle/>
          <a:p>
            <a:pPr indent="-317500" lvl="0" marL="457200" rtl="0" algn="l">
              <a:spcBef>
                <a:spcPts val="0"/>
              </a:spcBef>
              <a:spcAft>
                <a:spcPts val="0"/>
              </a:spcAft>
              <a:buClr>
                <a:srgbClr val="F3643E"/>
              </a:buClr>
              <a:buSzPts val="1400"/>
              <a:buFont typeface="Helvetica Neue Light"/>
              <a:buChar char="●"/>
            </a:pPr>
            <a:r>
              <a:rPr lang="en" sz="1400">
                <a:solidFill>
                  <a:srgbClr val="F3643E"/>
                </a:solidFill>
                <a:latin typeface="Helvetica Neue Light"/>
                <a:ea typeface="Helvetica Neue Light"/>
                <a:cs typeface="Helvetica Neue Light"/>
                <a:sym typeface="Helvetica Neue Light"/>
              </a:rPr>
              <a:t>What third-party apps do you typically integrate into your builds? </a:t>
            </a:r>
            <a:endParaRPr sz="1400">
              <a:solidFill>
                <a:srgbClr val="F3643E"/>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AWS EC2 (Windows Server - IIS)</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AWS RDS (Microsoft SQL Server Database)</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AWS (Simple Email Service) Email Delivery &amp; Smart Host)</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AWS Lambda (Serverless Functions)</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Twilio (SMS Delivery)</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SQL Server (Database)</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For front-end UI development I-ology has standardized on the vue.js (javascript platform) which builds into CSS &amp; HTML5</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For back-end development and integration I-ology has standardized on .Net</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NewtonSoft (JSON Management)</a:t>
            </a:r>
            <a:endParaRPr sz="1400">
              <a:solidFill>
                <a:srgbClr val="555555"/>
              </a:solidFill>
              <a:latin typeface="Helvetica Neue Light"/>
              <a:ea typeface="Helvetica Neue Light"/>
              <a:cs typeface="Helvetica Neue Light"/>
              <a:sym typeface="Helvetica Neue Light"/>
            </a:endParaRPr>
          </a:p>
          <a:p>
            <a:pPr indent="0" lvl="0" marL="914400" rtl="0" algn="l">
              <a:spcBef>
                <a:spcPts val="0"/>
              </a:spcBef>
              <a:spcAft>
                <a:spcPts val="0"/>
              </a:spcAft>
              <a:buNone/>
            </a:pPr>
            <a:r>
              <a:t/>
            </a:r>
            <a:endParaRPr sz="1400">
              <a:solidFill>
                <a:srgbClr val="555555"/>
              </a:solidFill>
              <a:latin typeface="Helvetica Neue Light"/>
              <a:ea typeface="Helvetica Neue Light"/>
              <a:cs typeface="Helvetica Neue Light"/>
              <a:sym typeface="Helvetica Neue Light"/>
            </a:endParaRPr>
          </a:p>
          <a:p>
            <a:pPr indent="-317500" lvl="0" marL="457200" rtl="0" algn="l">
              <a:spcBef>
                <a:spcPts val="0"/>
              </a:spcBef>
              <a:spcAft>
                <a:spcPts val="0"/>
              </a:spcAft>
              <a:buClr>
                <a:srgbClr val="F3643E"/>
              </a:buClr>
              <a:buSzPts val="1400"/>
              <a:buFont typeface="Helvetica Neue Light"/>
              <a:buChar char="●"/>
            </a:pPr>
            <a:r>
              <a:rPr lang="en" sz="1400">
                <a:solidFill>
                  <a:srgbClr val="F3643E"/>
                </a:solidFill>
                <a:latin typeface="Helvetica Neue Light"/>
                <a:ea typeface="Helvetica Neue Light"/>
                <a:cs typeface="Helvetica Neue Light"/>
                <a:sym typeface="Helvetica Neue Light"/>
              </a:rPr>
              <a:t>What specific CMS do you use and recommend for this project?</a:t>
            </a:r>
            <a:endParaRPr sz="1400">
              <a:solidFill>
                <a:srgbClr val="F3643E"/>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rPr lang="en" sz="1400">
                <a:solidFill>
                  <a:srgbClr val="555555"/>
                </a:solidFill>
                <a:latin typeface="Helvetica Neue Light"/>
                <a:ea typeface="Helvetica Neue Light"/>
                <a:cs typeface="Helvetica Neue Light"/>
                <a:sym typeface="Helvetica Neue Light"/>
              </a:rPr>
              <a:t>I-ology is recommending that the website is built using the </a:t>
            </a:r>
            <a:r>
              <a:rPr lang="en" sz="1400">
                <a:solidFill>
                  <a:srgbClr val="555555"/>
                </a:solidFill>
                <a:latin typeface="Helvetica Neue Light"/>
                <a:ea typeface="Helvetica Neue Light"/>
                <a:cs typeface="Helvetica Neue Light"/>
                <a:sym typeface="Helvetica Neue Light"/>
              </a:rPr>
              <a:t>Umbraco 8.x CMS.</a:t>
            </a:r>
            <a:endParaRPr sz="1400">
              <a:solidFill>
                <a:srgbClr val="555555"/>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t/>
            </a:r>
            <a:endParaRPr sz="1400">
              <a:solidFill>
                <a:srgbClr val="000000"/>
              </a:solidFill>
              <a:latin typeface="Helvetica Neue Light"/>
              <a:ea typeface="Helvetica Neue Light"/>
              <a:cs typeface="Helvetica Neue Light"/>
              <a:sym typeface="Helvetica Neue Light"/>
            </a:endParaRPr>
          </a:p>
          <a:p>
            <a:pPr indent="-317500" lvl="0" marL="457200" rtl="0" algn="l">
              <a:spcBef>
                <a:spcPts val="0"/>
              </a:spcBef>
              <a:spcAft>
                <a:spcPts val="0"/>
              </a:spcAft>
              <a:buClr>
                <a:srgbClr val="F3643E"/>
              </a:buClr>
              <a:buSzPts val="1400"/>
              <a:buFont typeface="Helvetica Neue Light"/>
              <a:buChar char="●"/>
            </a:pPr>
            <a:r>
              <a:rPr lang="en" sz="1400">
                <a:solidFill>
                  <a:srgbClr val="F3643E"/>
                </a:solidFill>
                <a:latin typeface="Helvetica Neue Light"/>
                <a:ea typeface="Helvetica Neue Light"/>
                <a:cs typeface="Helvetica Neue Light"/>
                <a:sym typeface="Helvetica Neue Light"/>
              </a:rPr>
              <a:t>Describe the pre-launch testing/QA actions before you go live.</a:t>
            </a:r>
            <a:endParaRPr sz="1400">
              <a:solidFill>
                <a:srgbClr val="F3643E"/>
              </a:solidFill>
              <a:latin typeface="Helvetica Neue Light"/>
              <a:ea typeface="Helvetica Neue Light"/>
              <a:cs typeface="Helvetica Neue Light"/>
              <a:sym typeface="Helvetica Neue Light"/>
            </a:endParaRPr>
          </a:p>
        </p:txBody>
      </p:sp>
      <p:grpSp>
        <p:nvGrpSpPr>
          <p:cNvPr id="676" name="Google Shape;676;p44"/>
          <p:cNvGrpSpPr/>
          <p:nvPr/>
        </p:nvGrpSpPr>
        <p:grpSpPr>
          <a:xfrm>
            <a:off x="1277633" y="5613930"/>
            <a:ext cx="7947672" cy="838200"/>
            <a:chOff x="1508283" y="2939842"/>
            <a:chExt cx="7947672" cy="838200"/>
          </a:xfrm>
        </p:grpSpPr>
        <p:sp>
          <p:nvSpPr>
            <p:cNvPr id="677" name="Google Shape;677;p44"/>
            <p:cNvSpPr/>
            <p:nvPr/>
          </p:nvSpPr>
          <p:spPr>
            <a:xfrm>
              <a:off x="1508283" y="2939842"/>
              <a:ext cx="1804200" cy="838200"/>
            </a:xfrm>
            <a:prstGeom prst="chevron">
              <a:avLst>
                <a:gd fmla="val 50000" name="adj"/>
              </a:avLst>
            </a:prstGeom>
            <a:solidFill>
              <a:srgbClr val="1298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xygen Light"/>
                  <a:ea typeface="Oxygen Light"/>
                  <a:cs typeface="Oxygen Light"/>
                  <a:sym typeface="Oxygen Light"/>
                </a:rPr>
                <a:t>System Testing</a:t>
              </a:r>
              <a:endParaRPr sz="1200">
                <a:solidFill>
                  <a:srgbClr val="FFFFFF"/>
                </a:solidFill>
                <a:latin typeface="Oxygen Light"/>
                <a:ea typeface="Oxygen Light"/>
                <a:cs typeface="Oxygen Light"/>
                <a:sym typeface="Oxygen Light"/>
              </a:endParaRPr>
            </a:p>
          </p:txBody>
        </p:sp>
        <p:sp>
          <p:nvSpPr>
            <p:cNvPr id="678" name="Google Shape;678;p44"/>
            <p:cNvSpPr/>
            <p:nvPr/>
          </p:nvSpPr>
          <p:spPr>
            <a:xfrm>
              <a:off x="3044151" y="2939842"/>
              <a:ext cx="1804200" cy="838200"/>
            </a:xfrm>
            <a:prstGeom prst="chevron">
              <a:avLst>
                <a:gd fmla="val 50000" name="adj"/>
              </a:avLst>
            </a:prstGeom>
            <a:solidFill>
              <a:srgbClr val="0F7F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xygen Light"/>
                  <a:ea typeface="Oxygen Light"/>
                  <a:cs typeface="Oxygen Light"/>
                  <a:sym typeface="Oxygen Light"/>
                </a:rPr>
                <a:t>Functional Testing</a:t>
              </a:r>
              <a:endParaRPr sz="1200">
                <a:solidFill>
                  <a:srgbClr val="FFFFFF"/>
                </a:solidFill>
                <a:latin typeface="Oxygen Light"/>
                <a:ea typeface="Oxygen Light"/>
                <a:cs typeface="Oxygen Light"/>
                <a:sym typeface="Oxygen Light"/>
              </a:endParaRPr>
            </a:p>
          </p:txBody>
        </p:sp>
        <p:sp>
          <p:nvSpPr>
            <p:cNvPr id="679" name="Google Shape;679;p44"/>
            <p:cNvSpPr/>
            <p:nvPr/>
          </p:nvSpPr>
          <p:spPr>
            <a:xfrm>
              <a:off x="4580019" y="2939842"/>
              <a:ext cx="1804200" cy="838200"/>
            </a:xfrm>
            <a:prstGeom prst="chevron">
              <a:avLst>
                <a:gd fmla="val 50000" name="adj"/>
              </a:avLst>
            </a:prstGeom>
            <a:solidFill>
              <a:srgbClr val="0F72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xygen Light"/>
                  <a:ea typeface="Oxygen Light"/>
                  <a:cs typeface="Oxygen Light"/>
                  <a:sym typeface="Oxygen Light"/>
                </a:rPr>
                <a:t>Client Validation/UAT</a:t>
              </a:r>
              <a:endParaRPr sz="1200">
                <a:solidFill>
                  <a:srgbClr val="FFFFFF"/>
                </a:solidFill>
                <a:latin typeface="Oxygen Light"/>
                <a:ea typeface="Oxygen Light"/>
                <a:cs typeface="Oxygen Light"/>
                <a:sym typeface="Oxygen Light"/>
              </a:endParaRPr>
            </a:p>
          </p:txBody>
        </p:sp>
        <p:sp>
          <p:nvSpPr>
            <p:cNvPr id="680" name="Google Shape;680;p44"/>
            <p:cNvSpPr/>
            <p:nvPr/>
          </p:nvSpPr>
          <p:spPr>
            <a:xfrm>
              <a:off x="6115887" y="2939842"/>
              <a:ext cx="1804200" cy="838200"/>
            </a:xfrm>
            <a:prstGeom prst="chevron">
              <a:avLst>
                <a:gd fmla="val 50000" name="adj"/>
              </a:avLst>
            </a:prstGeom>
            <a:solidFill>
              <a:srgbClr val="095B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xygen Light"/>
                  <a:ea typeface="Oxygen Light"/>
                  <a:cs typeface="Oxygen Light"/>
                  <a:sym typeface="Oxygen Light"/>
                </a:rPr>
                <a:t>Go / No Go Decision</a:t>
              </a:r>
              <a:endParaRPr sz="1200">
                <a:solidFill>
                  <a:srgbClr val="FFFFFF"/>
                </a:solidFill>
                <a:latin typeface="Oxygen Light"/>
                <a:ea typeface="Oxygen Light"/>
                <a:cs typeface="Oxygen Light"/>
                <a:sym typeface="Oxygen Light"/>
              </a:endParaRPr>
            </a:p>
          </p:txBody>
        </p:sp>
        <p:sp>
          <p:nvSpPr>
            <p:cNvPr id="681" name="Google Shape;681;p44"/>
            <p:cNvSpPr/>
            <p:nvPr/>
          </p:nvSpPr>
          <p:spPr>
            <a:xfrm>
              <a:off x="7651755" y="2939842"/>
              <a:ext cx="1804200" cy="838200"/>
            </a:xfrm>
            <a:prstGeom prst="chevron">
              <a:avLst>
                <a:gd fmla="val 50000" name="adj"/>
              </a:avLst>
            </a:prstGeom>
            <a:solidFill>
              <a:srgbClr val="084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xygen Light"/>
                  <a:ea typeface="Oxygen Light"/>
                  <a:cs typeface="Oxygen Light"/>
                  <a:sym typeface="Oxygen Light"/>
                </a:rPr>
                <a:t>Deploy</a:t>
              </a:r>
              <a:endParaRPr sz="1200">
                <a:solidFill>
                  <a:srgbClr val="FFFFFF"/>
                </a:solidFill>
                <a:latin typeface="Oxygen Light"/>
                <a:ea typeface="Oxygen Light"/>
                <a:cs typeface="Oxygen Light"/>
                <a:sym typeface="Oxygen Light"/>
              </a:endParaRPr>
            </a:p>
          </p:txBody>
        </p:sp>
      </p:grpSp>
      <p:sp>
        <p:nvSpPr>
          <p:cNvPr id="682" name="Google Shape;682;p44"/>
          <p:cNvSpPr txBox="1"/>
          <p:nvPr/>
        </p:nvSpPr>
        <p:spPr>
          <a:xfrm>
            <a:off x="685800" y="685800"/>
            <a:ext cx="85395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Supplemental Information / Vendor Question Responses</a:t>
            </a:r>
            <a:endParaRPr b="1" sz="2400">
              <a:solidFill>
                <a:schemeClr val="dk1"/>
              </a:solidFill>
              <a:latin typeface="Oxygen"/>
              <a:ea typeface="Oxygen"/>
              <a:cs typeface="Oxygen"/>
              <a:sym typeface="Oxygen"/>
            </a:endParaRPr>
          </a:p>
        </p:txBody>
      </p:sp>
      <p:cxnSp>
        <p:nvCxnSpPr>
          <p:cNvPr id="683" name="Google Shape;683;p44"/>
          <p:cNvCxnSpPr/>
          <p:nvPr/>
        </p:nvCxnSpPr>
        <p:spPr>
          <a:xfrm>
            <a:off x="685800" y="1229750"/>
            <a:ext cx="8562600" cy="0"/>
          </a:xfrm>
          <a:prstGeom prst="straightConnector1">
            <a:avLst/>
          </a:prstGeom>
          <a:noFill/>
          <a:ln cap="flat" cmpd="sng" w="19050">
            <a:solidFill>
              <a:srgbClr val="F3643E"/>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7" name="Shape 687"/>
        <p:cNvGrpSpPr/>
        <p:nvPr/>
      </p:nvGrpSpPr>
      <p:grpSpPr>
        <a:xfrm>
          <a:off x="0" y="0"/>
          <a:ext cx="0" cy="0"/>
          <a:chOff x="0" y="0"/>
          <a:chExt cx="0" cy="0"/>
        </a:xfrm>
      </p:grpSpPr>
      <p:pic>
        <p:nvPicPr>
          <p:cNvPr id="688" name="Google Shape;688;p45"/>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689" name="Google Shape;689;p45"/>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5"/>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31</a:t>
            </a:r>
            <a:endParaRPr b="1" sz="2400">
              <a:solidFill>
                <a:srgbClr val="FFFFFF"/>
              </a:solidFill>
              <a:latin typeface="Oxygen"/>
              <a:ea typeface="Oxygen"/>
              <a:cs typeface="Oxygen"/>
              <a:sym typeface="Oxygen"/>
            </a:endParaRPr>
          </a:p>
        </p:txBody>
      </p:sp>
      <p:sp>
        <p:nvSpPr>
          <p:cNvPr id="691" name="Google Shape;691;p45"/>
          <p:cNvSpPr txBox="1"/>
          <p:nvPr>
            <p:ph idx="4294967295" type="body"/>
          </p:nvPr>
        </p:nvSpPr>
        <p:spPr>
          <a:xfrm>
            <a:off x="685800" y="1450375"/>
            <a:ext cx="8749800" cy="4930200"/>
          </a:xfrm>
          <a:prstGeom prst="rect">
            <a:avLst/>
          </a:prstGeom>
          <a:ln>
            <a:noFill/>
          </a:ln>
        </p:spPr>
        <p:txBody>
          <a:bodyPr anchorCtr="0" anchor="t" bIns="131375" lIns="131375" spcFirstLastPara="1" rIns="131375" wrap="square" tIns="131375">
            <a:noAutofit/>
          </a:bodyPr>
          <a:lstStyle/>
          <a:p>
            <a:pPr indent="-317500" lvl="0" marL="457200" rtl="0" algn="l">
              <a:spcBef>
                <a:spcPts val="0"/>
              </a:spcBef>
              <a:spcAft>
                <a:spcPts val="0"/>
              </a:spcAft>
              <a:buClr>
                <a:srgbClr val="F3643E"/>
              </a:buClr>
              <a:buSzPts val="1400"/>
              <a:buFont typeface="Oxygen Light"/>
              <a:buChar char="●"/>
            </a:pPr>
            <a:r>
              <a:rPr lang="en" sz="1400">
                <a:solidFill>
                  <a:srgbClr val="F3643E"/>
                </a:solidFill>
                <a:latin typeface="Oxygen Light"/>
                <a:ea typeface="Oxygen Light"/>
                <a:cs typeface="Oxygen Light"/>
                <a:sym typeface="Oxygen Light"/>
              </a:rPr>
              <a:t>Who will be working on the project, what role do they have, and what portion of their time will be devoted to the project?</a:t>
            </a:r>
            <a:endParaRPr sz="1400">
              <a:solidFill>
                <a:srgbClr val="F3643E"/>
              </a:solidFill>
              <a:latin typeface="Oxygen Light"/>
              <a:ea typeface="Oxygen Light"/>
              <a:cs typeface="Oxygen Light"/>
              <a:sym typeface="Oxygen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Project Owner						25% </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Project Manager 						50% - 60%</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Business Analyst/Quality Assurance			25% - 50%</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Front-End Developer					90%</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Senior .Net Developer					75%</a:t>
            </a:r>
            <a:endParaRPr sz="14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400">
              <a:solidFill>
                <a:srgbClr val="F3643E"/>
              </a:solidFill>
              <a:latin typeface="Helvetica Neue Light"/>
              <a:ea typeface="Helvetica Neue Light"/>
              <a:cs typeface="Helvetica Neue Light"/>
              <a:sym typeface="Helvetica Neue Light"/>
            </a:endParaRPr>
          </a:p>
          <a:p>
            <a:pPr indent="-317500" lvl="0" marL="457200" rtl="0" algn="l">
              <a:spcBef>
                <a:spcPts val="0"/>
              </a:spcBef>
              <a:spcAft>
                <a:spcPts val="0"/>
              </a:spcAft>
              <a:buClr>
                <a:srgbClr val="F3643E"/>
              </a:buClr>
              <a:buSzPts val="1400"/>
              <a:buFont typeface="Oxygen Light"/>
              <a:buChar char="●"/>
            </a:pPr>
            <a:r>
              <a:rPr lang="en" sz="1400">
                <a:solidFill>
                  <a:srgbClr val="F3643E"/>
                </a:solidFill>
                <a:latin typeface="Oxygen Light"/>
                <a:ea typeface="Oxygen Light"/>
                <a:cs typeface="Oxygen Light"/>
                <a:sym typeface="Oxygen Light"/>
              </a:rPr>
              <a:t>What we need from HonorHealth Foundation to ensure project success.</a:t>
            </a:r>
            <a:endParaRPr sz="1400">
              <a:solidFill>
                <a:srgbClr val="F3643E"/>
              </a:solidFill>
              <a:latin typeface="Oxygen Light"/>
              <a:ea typeface="Oxygen Light"/>
              <a:cs typeface="Oxygen Light"/>
              <a:sym typeface="Oxygen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Designated Project/Product Owner</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Designated Project Coordinator </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Subject Matter Experts</a:t>
            </a:r>
            <a:endParaRPr sz="1400">
              <a:solidFill>
                <a:srgbClr val="555555"/>
              </a:solidFill>
              <a:latin typeface="Helvetica Neue Light"/>
              <a:ea typeface="Helvetica Neue Light"/>
              <a:cs typeface="Helvetica Neue Light"/>
              <a:sym typeface="Helvetica Neue Light"/>
            </a:endParaRPr>
          </a:p>
          <a:p>
            <a:pPr indent="-317500" lvl="1" marL="914400" rtl="0" algn="l">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Timely delivery of branding assets</a:t>
            </a:r>
            <a:endParaRPr sz="1400">
              <a:solidFill>
                <a:srgbClr val="555555"/>
              </a:solidFill>
              <a:latin typeface="Helvetica Neue Light"/>
              <a:ea typeface="Helvetica Neue Light"/>
              <a:cs typeface="Helvetica Neue Light"/>
              <a:sym typeface="Helvetica Neue Light"/>
            </a:endParaRPr>
          </a:p>
        </p:txBody>
      </p:sp>
      <p:sp>
        <p:nvSpPr>
          <p:cNvPr id="692" name="Google Shape;692;p45"/>
          <p:cNvSpPr txBox="1"/>
          <p:nvPr/>
        </p:nvSpPr>
        <p:spPr>
          <a:xfrm>
            <a:off x="685800" y="685800"/>
            <a:ext cx="85395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Supplemental Information / Vendor Question Responses</a:t>
            </a:r>
            <a:endParaRPr b="1" sz="2400">
              <a:solidFill>
                <a:schemeClr val="dk1"/>
              </a:solidFill>
              <a:latin typeface="Oxygen"/>
              <a:ea typeface="Oxygen"/>
              <a:cs typeface="Oxygen"/>
              <a:sym typeface="Oxygen"/>
            </a:endParaRPr>
          </a:p>
          <a:p>
            <a:pPr indent="0" lvl="0" marL="0" rtl="0" algn="l">
              <a:spcBef>
                <a:spcPts val="0"/>
              </a:spcBef>
              <a:spcAft>
                <a:spcPts val="0"/>
              </a:spcAft>
              <a:buNone/>
            </a:pPr>
            <a:r>
              <a:t/>
            </a:r>
            <a:endParaRPr b="1" sz="2400">
              <a:solidFill>
                <a:schemeClr val="dk1"/>
              </a:solidFill>
              <a:latin typeface="Oxygen"/>
              <a:ea typeface="Oxygen"/>
              <a:cs typeface="Oxygen"/>
              <a:sym typeface="Oxygen"/>
            </a:endParaRPr>
          </a:p>
          <a:p>
            <a:pPr indent="0" lvl="0" marL="0" rtl="0" algn="l">
              <a:spcBef>
                <a:spcPts val="0"/>
              </a:spcBef>
              <a:spcAft>
                <a:spcPts val="0"/>
              </a:spcAft>
              <a:buNone/>
            </a:pPr>
            <a:r>
              <a:t/>
            </a:r>
            <a:endParaRPr b="1" sz="2400">
              <a:solidFill>
                <a:schemeClr val="dk1"/>
              </a:solidFill>
              <a:latin typeface="Oxygen"/>
              <a:ea typeface="Oxygen"/>
              <a:cs typeface="Oxygen"/>
              <a:sym typeface="Oxygen"/>
            </a:endParaRPr>
          </a:p>
        </p:txBody>
      </p:sp>
      <p:cxnSp>
        <p:nvCxnSpPr>
          <p:cNvPr id="693" name="Google Shape;693;p45"/>
          <p:cNvCxnSpPr/>
          <p:nvPr/>
        </p:nvCxnSpPr>
        <p:spPr>
          <a:xfrm>
            <a:off x="685800" y="1229750"/>
            <a:ext cx="8562600" cy="0"/>
          </a:xfrm>
          <a:prstGeom prst="straightConnector1">
            <a:avLst/>
          </a:prstGeom>
          <a:noFill/>
          <a:ln cap="flat" cmpd="sng" w="19050">
            <a:solidFill>
              <a:srgbClr val="F3643E"/>
            </a:solidFill>
            <a:prstDash val="solid"/>
            <a:round/>
            <a:headEnd len="med" w="med" type="none"/>
            <a:tailEnd len="med" w="med"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97" name="Shape 697"/>
        <p:cNvGrpSpPr/>
        <p:nvPr/>
      </p:nvGrpSpPr>
      <p:grpSpPr>
        <a:xfrm>
          <a:off x="0" y="0"/>
          <a:ext cx="0" cy="0"/>
          <a:chOff x="0" y="0"/>
          <a:chExt cx="0" cy="0"/>
        </a:xfrm>
      </p:grpSpPr>
      <p:pic>
        <p:nvPicPr>
          <p:cNvPr id="698" name="Google Shape;698;p46"/>
          <p:cNvPicPr preferRelativeResize="0"/>
          <p:nvPr/>
        </p:nvPicPr>
        <p:blipFill rotWithShape="1">
          <a:blip r:embed="rId3">
            <a:alphaModFix/>
          </a:blip>
          <a:srcRect b="0" l="39978" r="20007" t="0"/>
          <a:stretch/>
        </p:blipFill>
        <p:spPr>
          <a:xfrm>
            <a:off x="7772825" y="0"/>
            <a:ext cx="5028773" cy="7772397"/>
          </a:xfrm>
          <a:prstGeom prst="rect">
            <a:avLst/>
          </a:prstGeom>
          <a:noFill/>
          <a:ln>
            <a:noFill/>
          </a:ln>
        </p:spPr>
      </p:pic>
      <p:pic>
        <p:nvPicPr>
          <p:cNvPr id="699" name="Google Shape;699;p46"/>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700" name="Google Shape;700;p46"/>
          <p:cNvSpPr txBox="1"/>
          <p:nvPr>
            <p:ph type="title"/>
          </p:nvPr>
        </p:nvSpPr>
        <p:spPr>
          <a:xfrm>
            <a:off x="685800" y="1423125"/>
            <a:ext cx="9299700" cy="1916400"/>
          </a:xfrm>
          <a:prstGeom prst="rect">
            <a:avLst/>
          </a:prstGeom>
        </p:spPr>
        <p:txBody>
          <a:bodyPr anchorCtr="0" anchor="b" bIns="131375" lIns="131375" spcFirstLastPara="1" rIns="131375" wrap="square" tIns="131375">
            <a:noAutofit/>
          </a:bodyPr>
          <a:lstStyle/>
          <a:p>
            <a:pPr indent="0" lvl="0" marL="0" rtl="0" algn="l">
              <a:spcBef>
                <a:spcPts val="0"/>
              </a:spcBef>
              <a:spcAft>
                <a:spcPts val="0"/>
              </a:spcAft>
              <a:buNone/>
            </a:pPr>
            <a:r>
              <a:rPr b="1" lang="en" sz="6000">
                <a:solidFill>
                  <a:srgbClr val="F3643E"/>
                </a:solidFill>
                <a:latin typeface="Oxygen"/>
                <a:ea typeface="Oxygen"/>
                <a:cs typeface="Oxygen"/>
                <a:sym typeface="Oxygen"/>
              </a:rPr>
              <a:t>Thank you!</a:t>
            </a:r>
            <a:endParaRPr b="1" sz="3000">
              <a:solidFill>
                <a:srgbClr val="555555"/>
              </a:solidFill>
              <a:latin typeface="Oxygen"/>
              <a:ea typeface="Oxygen"/>
              <a:cs typeface="Oxygen"/>
              <a:sym typeface="Oxygen"/>
            </a:endParaRPr>
          </a:p>
        </p:txBody>
      </p:sp>
      <p:cxnSp>
        <p:nvCxnSpPr>
          <p:cNvPr id="701" name="Google Shape;701;p46"/>
          <p:cNvCxnSpPr/>
          <p:nvPr/>
        </p:nvCxnSpPr>
        <p:spPr>
          <a:xfrm>
            <a:off x="685800" y="3339525"/>
            <a:ext cx="4105200" cy="0"/>
          </a:xfrm>
          <a:prstGeom prst="straightConnector1">
            <a:avLst/>
          </a:prstGeom>
          <a:noFill/>
          <a:ln cap="flat" cmpd="sng" w="19050">
            <a:solidFill>
              <a:srgbClr val="F3643E"/>
            </a:solidFill>
            <a:prstDash val="solid"/>
            <a:round/>
            <a:headEnd len="med" w="med" type="none"/>
            <a:tailEnd len="med" w="med" type="none"/>
          </a:ln>
        </p:spPr>
      </p:cxnSp>
      <p:sp>
        <p:nvSpPr>
          <p:cNvPr id="702" name="Google Shape;702;p46"/>
          <p:cNvSpPr txBox="1"/>
          <p:nvPr/>
        </p:nvSpPr>
        <p:spPr>
          <a:xfrm>
            <a:off x="685800" y="4105550"/>
            <a:ext cx="3000000" cy="1028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555555"/>
                </a:solidFill>
                <a:latin typeface="Helvetica Neue"/>
                <a:ea typeface="Helvetica Neue"/>
                <a:cs typeface="Helvetica Neue"/>
                <a:sym typeface="Helvetica Neue"/>
              </a:rPr>
              <a:t>Proposal Contact:</a:t>
            </a:r>
            <a:endParaRPr b="1" sz="1200">
              <a:solidFill>
                <a:srgbClr val="555555"/>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200">
                <a:solidFill>
                  <a:srgbClr val="555555"/>
                </a:solidFill>
                <a:latin typeface="Helvetica Neue Light"/>
                <a:ea typeface="Helvetica Neue Light"/>
                <a:cs typeface="Helvetica Neue Light"/>
                <a:sym typeface="Helvetica Neue Light"/>
              </a:rPr>
              <a:t>Trish Bear, CEO/President</a:t>
            </a:r>
            <a:endParaRPr sz="1200">
              <a:solidFill>
                <a:srgbClr val="555555"/>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lang="en" sz="1200">
                <a:solidFill>
                  <a:srgbClr val="555555"/>
                </a:solidFill>
                <a:uFill>
                  <a:noFill/>
                </a:uFill>
                <a:latin typeface="Helvetica Neue Light"/>
                <a:ea typeface="Helvetica Neue Light"/>
                <a:cs typeface="Helvetica Neue Light"/>
                <a:sym typeface="Helvetica Neue Light"/>
                <a:hlinkClick r:id="rId5">
                  <a:extLst>
                    <a:ext uri="{A12FA001-AC4F-418D-AE19-62706E023703}">
                      <ahyp:hlinkClr val="tx"/>
                    </a:ext>
                  </a:extLst>
                </a:hlinkClick>
              </a:rPr>
              <a:t>tbear@i-ology.com</a:t>
            </a:r>
            <a:endParaRPr sz="1200">
              <a:solidFill>
                <a:srgbClr val="555555"/>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rPr lang="en" sz="1200">
                <a:solidFill>
                  <a:srgbClr val="555555"/>
                </a:solidFill>
                <a:latin typeface="Helvetica Neue Light"/>
                <a:ea typeface="Helvetica Neue Light"/>
                <a:cs typeface="Helvetica Neue Light"/>
                <a:sym typeface="Helvetica Neue Light"/>
              </a:rPr>
              <a:t>Cell: 602.570.2524</a:t>
            </a:r>
            <a:endParaRPr b="1" sz="1200">
              <a:solidFill>
                <a:srgbClr val="555555"/>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107" name="Google Shape;107;p18"/>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4</a:t>
            </a:r>
            <a:endParaRPr b="1" sz="2400">
              <a:solidFill>
                <a:srgbClr val="FFFFFF"/>
              </a:solidFill>
              <a:latin typeface="Oxygen"/>
              <a:ea typeface="Oxygen"/>
              <a:cs typeface="Oxygen"/>
              <a:sym typeface="Oxygen"/>
            </a:endParaRPr>
          </a:p>
        </p:txBody>
      </p:sp>
      <p:sp>
        <p:nvSpPr>
          <p:cNvPr id="109" name="Google Shape;109;p18"/>
          <p:cNvSpPr txBox="1"/>
          <p:nvPr>
            <p:ph type="title"/>
          </p:nvPr>
        </p:nvSpPr>
        <p:spPr>
          <a:xfrm>
            <a:off x="685800" y="1423125"/>
            <a:ext cx="9299700" cy="2463000"/>
          </a:xfrm>
          <a:prstGeom prst="rect">
            <a:avLst/>
          </a:prstGeom>
        </p:spPr>
        <p:txBody>
          <a:bodyPr anchorCtr="0" anchor="b" bIns="131375" lIns="131375" spcFirstLastPara="1" rIns="131375" wrap="square" tIns="131375">
            <a:noAutofit/>
          </a:bodyPr>
          <a:lstStyle/>
          <a:p>
            <a:pPr indent="0" lvl="0" marL="0" rtl="0" algn="l">
              <a:spcBef>
                <a:spcPts val="0"/>
              </a:spcBef>
              <a:spcAft>
                <a:spcPts val="0"/>
              </a:spcAft>
              <a:buNone/>
            </a:pPr>
            <a:r>
              <a:rPr b="1" lang="en" sz="6000">
                <a:solidFill>
                  <a:srgbClr val="F3643E"/>
                </a:solidFill>
                <a:latin typeface="Oxygen"/>
                <a:ea typeface="Oxygen"/>
                <a:cs typeface="Oxygen"/>
                <a:sym typeface="Oxygen"/>
              </a:rPr>
              <a:t>Why I-ology</a:t>
            </a:r>
            <a:endParaRPr b="1" sz="6000">
              <a:solidFill>
                <a:srgbClr val="F3643E"/>
              </a:solidFill>
              <a:latin typeface="Oxygen"/>
              <a:ea typeface="Oxygen"/>
              <a:cs typeface="Oxygen"/>
              <a:sym typeface="Oxygen"/>
            </a:endParaRPr>
          </a:p>
          <a:p>
            <a:pPr indent="457200" lvl="0" marL="0" rtl="0" algn="l">
              <a:spcBef>
                <a:spcPts val="0"/>
              </a:spcBef>
              <a:spcAft>
                <a:spcPts val="0"/>
              </a:spcAft>
              <a:buNone/>
            </a:pPr>
            <a:r>
              <a:rPr b="1" lang="en" sz="3000">
                <a:solidFill>
                  <a:srgbClr val="555555"/>
                </a:solidFill>
                <a:latin typeface="Oxygen"/>
                <a:ea typeface="Oxygen"/>
                <a:cs typeface="Oxygen"/>
                <a:sym typeface="Oxygen"/>
              </a:rPr>
              <a:t>A</a:t>
            </a:r>
            <a:r>
              <a:rPr b="1" lang="en" sz="3000">
                <a:solidFill>
                  <a:srgbClr val="555555"/>
                </a:solidFill>
                <a:latin typeface="Oxygen"/>
                <a:ea typeface="Oxygen"/>
                <a:cs typeface="Oxygen"/>
                <a:sym typeface="Oxygen"/>
              </a:rPr>
              <a:t> Partner You Can Count On</a:t>
            </a:r>
            <a:endParaRPr b="1" sz="3000">
              <a:solidFill>
                <a:srgbClr val="555555"/>
              </a:solidFill>
              <a:latin typeface="Oxygen"/>
              <a:ea typeface="Oxygen"/>
              <a:cs typeface="Oxygen"/>
              <a:sym typeface="Oxygen"/>
            </a:endParaRPr>
          </a:p>
        </p:txBody>
      </p:sp>
      <p:cxnSp>
        <p:nvCxnSpPr>
          <p:cNvPr id="110" name="Google Shape;110;p18"/>
          <p:cNvCxnSpPr/>
          <p:nvPr/>
        </p:nvCxnSpPr>
        <p:spPr>
          <a:xfrm>
            <a:off x="685800" y="3872925"/>
            <a:ext cx="9180000" cy="0"/>
          </a:xfrm>
          <a:prstGeom prst="straightConnector1">
            <a:avLst/>
          </a:prstGeom>
          <a:noFill/>
          <a:ln cap="flat" cmpd="sng" w="19050">
            <a:solidFill>
              <a:srgbClr val="F3643E"/>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4" name="Shape 114"/>
        <p:cNvGrpSpPr/>
        <p:nvPr/>
      </p:nvGrpSpPr>
      <p:grpSpPr>
        <a:xfrm>
          <a:off x="0" y="0"/>
          <a:ext cx="0" cy="0"/>
          <a:chOff x="0" y="0"/>
          <a:chExt cx="0" cy="0"/>
        </a:xfrm>
      </p:grpSpPr>
      <p:pic>
        <p:nvPicPr>
          <p:cNvPr id="115" name="Google Shape;115;p19"/>
          <p:cNvPicPr preferRelativeResize="0"/>
          <p:nvPr/>
        </p:nvPicPr>
        <p:blipFill rotWithShape="1">
          <a:blip r:embed="rId3">
            <a:alphaModFix/>
          </a:blip>
          <a:srcRect b="36623" l="110" r="-110" t="36623"/>
          <a:stretch/>
        </p:blipFill>
        <p:spPr>
          <a:xfrm>
            <a:off x="0" y="5483699"/>
            <a:ext cx="12830573" cy="2288448"/>
          </a:xfrm>
          <a:prstGeom prst="rect">
            <a:avLst/>
          </a:prstGeom>
          <a:noFill/>
          <a:ln>
            <a:noFill/>
          </a:ln>
        </p:spPr>
      </p:pic>
      <p:sp>
        <p:nvSpPr>
          <p:cNvPr id="116" name="Google Shape;116;p19"/>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We are Values Driven</a:t>
            </a:r>
            <a:endParaRPr b="1" sz="2400">
              <a:solidFill>
                <a:schemeClr val="dk1"/>
              </a:solidFill>
              <a:latin typeface="Oxygen"/>
              <a:ea typeface="Oxygen"/>
              <a:cs typeface="Oxygen"/>
              <a:sym typeface="Oxygen"/>
            </a:endParaRPr>
          </a:p>
        </p:txBody>
      </p:sp>
      <p:cxnSp>
        <p:nvCxnSpPr>
          <p:cNvPr id="117" name="Google Shape;117;p19"/>
          <p:cNvCxnSpPr/>
          <p:nvPr/>
        </p:nvCxnSpPr>
        <p:spPr>
          <a:xfrm>
            <a:off x="685800" y="1153550"/>
            <a:ext cx="6394500" cy="0"/>
          </a:xfrm>
          <a:prstGeom prst="straightConnector1">
            <a:avLst/>
          </a:prstGeom>
          <a:noFill/>
          <a:ln cap="flat" cmpd="sng" w="19050">
            <a:solidFill>
              <a:srgbClr val="F3643E"/>
            </a:solidFill>
            <a:prstDash val="solid"/>
            <a:round/>
            <a:headEnd len="med" w="med" type="none"/>
            <a:tailEnd len="med" w="med" type="none"/>
          </a:ln>
        </p:spPr>
      </p:cxnSp>
      <p:sp>
        <p:nvSpPr>
          <p:cNvPr id="118" name="Google Shape;118;p19"/>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5</a:t>
            </a:r>
            <a:endParaRPr b="1" sz="2400">
              <a:solidFill>
                <a:srgbClr val="FFFFFF"/>
              </a:solidFill>
              <a:latin typeface="Oxygen"/>
              <a:ea typeface="Oxygen"/>
              <a:cs typeface="Oxygen"/>
              <a:sym typeface="Oxygen"/>
            </a:endParaRPr>
          </a:p>
        </p:txBody>
      </p:sp>
      <p:pic>
        <p:nvPicPr>
          <p:cNvPr id="120" name="Google Shape;120;p19"/>
          <p:cNvPicPr preferRelativeResize="0"/>
          <p:nvPr/>
        </p:nvPicPr>
        <p:blipFill>
          <a:blip r:embed="rId4">
            <a:alphaModFix/>
          </a:blip>
          <a:stretch>
            <a:fillRect/>
          </a:stretch>
        </p:blipFill>
        <p:spPr>
          <a:xfrm>
            <a:off x="468875" y="7084856"/>
            <a:ext cx="1275875" cy="459320"/>
          </a:xfrm>
          <a:prstGeom prst="rect">
            <a:avLst/>
          </a:prstGeom>
          <a:noFill/>
          <a:ln>
            <a:noFill/>
          </a:ln>
        </p:spPr>
      </p:pic>
      <p:pic>
        <p:nvPicPr>
          <p:cNvPr id="121" name="Google Shape;121;p19"/>
          <p:cNvPicPr preferRelativeResize="0"/>
          <p:nvPr/>
        </p:nvPicPr>
        <p:blipFill>
          <a:blip r:embed="rId5">
            <a:alphaModFix/>
          </a:blip>
          <a:stretch>
            <a:fillRect/>
          </a:stretch>
        </p:blipFill>
        <p:spPr>
          <a:xfrm>
            <a:off x="8950450" y="710575"/>
            <a:ext cx="2915051" cy="1318300"/>
          </a:xfrm>
          <a:prstGeom prst="rect">
            <a:avLst/>
          </a:prstGeom>
          <a:noFill/>
          <a:ln>
            <a:noFill/>
          </a:ln>
        </p:spPr>
      </p:pic>
      <p:sp>
        <p:nvSpPr>
          <p:cNvPr id="122" name="Google Shape;122;p19"/>
          <p:cNvSpPr txBox="1"/>
          <p:nvPr/>
        </p:nvSpPr>
        <p:spPr>
          <a:xfrm>
            <a:off x="6152775" y="2315988"/>
            <a:ext cx="4602000" cy="27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3643E"/>
                </a:solidFill>
                <a:latin typeface="Oxygen Light"/>
                <a:ea typeface="Oxygen Light"/>
                <a:cs typeface="Oxygen Light"/>
                <a:sym typeface="Oxygen Light"/>
              </a:rPr>
              <a:t>Integrity:  </a:t>
            </a:r>
            <a:r>
              <a:rPr lang="en" sz="1800">
                <a:solidFill>
                  <a:srgbClr val="555555"/>
                </a:solidFill>
                <a:latin typeface="Helvetica Neue Light"/>
                <a:ea typeface="Helvetica Neue Light"/>
                <a:cs typeface="Helvetica Neue Light"/>
                <a:sym typeface="Helvetica Neue Light"/>
              </a:rPr>
              <a:t>We are honest, accountable, and committed. We do what we say we will and keep your best interest in mind. </a:t>
            </a:r>
            <a:endParaRPr sz="1800">
              <a:solidFill>
                <a:srgbClr val="555555"/>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t/>
            </a:r>
            <a:endParaRPr sz="18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 sz="1800">
                <a:solidFill>
                  <a:srgbClr val="F3643E"/>
                </a:solidFill>
                <a:latin typeface="Oxygen Light"/>
                <a:ea typeface="Oxygen Light"/>
                <a:cs typeface="Oxygen Light"/>
                <a:sym typeface="Oxygen Light"/>
              </a:rPr>
              <a:t>Excellence:  </a:t>
            </a:r>
            <a:r>
              <a:rPr lang="en" sz="1800">
                <a:solidFill>
                  <a:srgbClr val="555555"/>
                </a:solidFill>
                <a:latin typeface="Helvetica Neue Light"/>
                <a:ea typeface="Helvetica Neue Light"/>
                <a:cs typeface="Helvetica Neue Light"/>
                <a:sym typeface="Helvetica Neue Light"/>
              </a:rPr>
              <a:t>We strive for excellence in all that we do and how we do it. </a:t>
            </a:r>
            <a:endParaRPr sz="1200">
              <a:solidFill>
                <a:srgbClr val="555555"/>
              </a:solidFill>
              <a:latin typeface="Helvetica Neue Light"/>
              <a:ea typeface="Helvetica Neue Light"/>
              <a:cs typeface="Helvetica Neue Light"/>
              <a:sym typeface="Helvetica Neue Light"/>
            </a:endParaRPr>
          </a:p>
        </p:txBody>
      </p:sp>
      <p:sp>
        <p:nvSpPr>
          <p:cNvPr id="123" name="Google Shape;123;p19"/>
          <p:cNvSpPr txBox="1"/>
          <p:nvPr/>
        </p:nvSpPr>
        <p:spPr>
          <a:xfrm>
            <a:off x="685800" y="2315988"/>
            <a:ext cx="4602000" cy="28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3643E"/>
                </a:solidFill>
                <a:latin typeface="Oxygen Light"/>
                <a:ea typeface="Oxygen Light"/>
                <a:cs typeface="Oxygen Light"/>
                <a:sym typeface="Oxygen Light"/>
              </a:rPr>
              <a:t>Responsiveness:</a:t>
            </a:r>
            <a:r>
              <a:rPr lang="en" sz="1800">
                <a:solidFill>
                  <a:srgbClr val="555555"/>
                </a:solidFill>
                <a:latin typeface="Oxygen Light"/>
                <a:ea typeface="Oxygen Light"/>
                <a:cs typeface="Oxygen Light"/>
                <a:sym typeface="Oxygen Light"/>
              </a:rPr>
              <a:t> </a:t>
            </a:r>
            <a:r>
              <a:rPr lang="en" sz="1800">
                <a:solidFill>
                  <a:srgbClr val="555555"/>
                </a:solidFill>
                <a:latin typeface="Helvetica Neue Light"/>
                <a:ea typeface="Helvetica Neue Light"/>
                <a:cs typeface="Helvetica Neue Light"/>
                <a:sym typeface="Helvetica Neue Light"/>
              </a:rPr>
              <a:t> We focus on high quality responsiveness so we earn your trust at every level. </a:t>
            </a:r>
            <a:endParaRPr sz="1800">
              <a:solidFill>
                <a:srgbClr val="555555"/>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t/>
            </a:r>
            <a:endParaRPr sz="18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 sz="1800">
                <a:solidFill>
                  <a:srgbClr val="F3643E"/>
                </a:solidFill>
                <a:latin typeface="Oxygen Light"/>
                <a:ea typeface="Oxygen Light"/>
                <a:cs typeface="Oxygen Light"/>
                <a:sym typeface="Oxygen Light"/>
              </a:rPr>
              <a:t>Passion: </a:t>
            </a:r>
            <a:r>
              <a:rPr lang="en" sz="1800">
                <a:solidFill>
                  <a:srgbClr val="555555"/>
                </a:solidFill>
                <a:latin typeface="Helvetica Neue Light"/>
                <a:ea typeface="Helvetica Neue Light"/>
                <a:cs typeface="Helvetica Neue Light"/>
                <a:sym typeface="Helvetica Neue Light"/>
              </a:rPr>
              <a:t> We are passionate about driving success you can measure. We will be a team you can count on. </a:t>
            </a:r>
            <a:endParaRPr sz="1200">
              <a:solidFill>
                <a:srgbClr val="555555"/>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 name="Shape 127"/>
        <p:cNvGrpSpPr/>
        <p:nvPr/>
      </p:nvGrpSpPr>
      <p:grpSpPr>
        <a:xfrm>
          <a:off x="0" y="0"/>
          <a:ext cx="0" cy="0"/>
          <a:chOff x="0" y="0"/>
          <a:chExt cx="0" cy="0"/>
        </a:xfrm>
      </p:grpSpPr>
      <p:pic>
        <p:nvPicPr>
          <p:cNvPr id="128" name="Google Shape;128;p20"/>
          <p:cNvPicPr preferRelativeResize="0"/>
          <p:nvPr/>
        </p:nvPicPr>
        <p:blipFill rotWithShape="1">
          <a:blip r:embed="rId3">
            <a:alphaModFix/>
          </a:blip>
          <a:srcRect b="0" l="47101" r="6114" t="0"/>
          <a:stretch/>
        </p:blipFill>
        <p:spPr>
          <a:xfrm>
            <a:off x="7765575" y="0"/>
            <a:ext cx="5028773" cy="7772399"/>
          </a:xfrm>
          <a:prstGeom prst="rect">
            <a:avLst/>
          </a:prstGeom>
          <a:noFill/>
          <a:ln>
            <a:noFill/>
          </a:ln>
        </p:spPr>
      </p:pic>
      <p:sp>
        <p:nvSpPr>
          <p:cNvPr id="129" name="Google Shape;129;p20"/>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A Partner with Experience &amp; Accolades</a:t>
            </a:r>
            <a:endParaRPr b="1" sz="2400">
              <a:solidFill>
                <a:schemeClr val="dk1"/>
              </a:solidFill>
              <a:latin typeface="Oxygen"/>
              <a:ea typeface="Oxygen"/>
              <a:cs typeface="Oxygen"/>
              <a:sym typeface="Oxygen"/>
            </a:endParaRPr>
          </a:p>
        </p:txBody>
      </p:sp>
      <p:cxnSp>
        <p:nvCxnSpPr>
          <p:cNvPr id="130" name="Google Shape;130;p20"/>
          <p:cNvCxnSpPr/>
          <p:nvPr/>
        </p:nvCxnSpPr>
        <p:spPr>
          <a:xfrm>
            <a:off x="685800" y="1153550"/>
            <a:ext cx="6394500" cy="0"/>
          </a:xfrm>
          <a:prstGeom prst="straightConnector1">
            <a:avLst/>
          </a:prstGeom>
          <a:noFill/>
          <a:ln cap="flat" cmpd="sng" w="19050">
            <a:solidFill>
              <a:srgbClr val="F3643E"/>
            </a:solidFill>
            <a:prstDash val="solid"/>
            <a:round/>
            <a:headEnd len="med" w="med" type="none"/>
            <a:tailEnd len="med" w="med" type="none"/>
          </a:ln>
        </p:spPr>
      </p:cxnSp>
      <p:sp>
        <p:nvSpPr>
          <p:cNvPr id="131" name="Google Shape;131;p20"/>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6</a:t>
            </a:r>
            <a:endParaRPr b="1" sz="2400">
              <a:solidFill>
                <a:srgbClr val="FFFFFF"/>
              </a:solidFill>
              <a:latin typeface="Oxygen"/>
              <a:ea typeface="Oxygen"/>
              <a:cs typeface="Oxygen"/>
              <a:sym typeface="Oxygen"/>
            </a:endParaRPr>
          </a:p>
        </p:txBody>
      </p:sp>
      <p:pic>
        <p:nvPicPr>
          <p:cNvPr id="133" name="Google Shape;133;p20"/>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134" name="Google Shape;134;p20"/>
          <p:cNvSpPr txBox="1"/>
          <p:nvPr/>
        </p:nvSpPr>
        <p:spPr>
          <a:xfrm>
            <a:off x="686325" y="1374875"/>
            <a:ext cx="6394500" cy="49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555555"/>
                </a:solidFill>
                <a:latin typeface="Helvetica Neue Light"/>
                <a:ea typeface="Helvetica Neue Light"/>
                <a:cs typeface="Helvetica Neue Light"/>
                <a:sym typeface="Helvetica Neue Light"/>
              </a:rPr>
              <a:t>I-ology is a boutique digital transformation consulting and delivery firm. We enhance business capabilities by identifying market opportunities and delivering custom digital solutions that align to those opportunities.</a:t>
            </a:r>
            <a:endParaRPr sz="1800">
              <a:solidFill>
                <a:srgbClr val="555555"/>
              </a:solidFill>
              <a:latin typeface="Helvetica Neue Light"/>
              <a:ea typeface="Helvetica Neue Light"/>
              <a:cs typeface="Helvetica Neue Light"/>
              <a:sym typeface="Helvetica Neue Light"/>
            </a:endParaRPr>
          </a:p>
          <a:p>
            <a:pPr indent="0" lvl="0" marL="0" marR="2214453" rtl="0" algn="l">
              <a:lnSpc>
                <a:spcPct val="115000"/>
              </a:lnSpc>
              <a:spcBef>
                <a:spcPts val="0"/>
              </a:spcBef>
              <a:spcAft>
                <a:spcPts val="0"/>
              </a:spcAft>
              <a:buNone/>
            </a:pPr>
            <a:r>
              <a:t/>
            </a:r>
            <a:endParaRPr sz="1800">
              <a:solidFill>
                <a:srgbClr val="555555"/>
              </a:solidFill>
              <a:latin typeface="Helvetica Neue Light"/>
              <a:ea typeface="Helvetica Neue Light"/>
              <a:cs typeface="Helvetica Neue Light"/>
              <a:sym typeface="Helvetica Neue Light"/>
            </a:endParaRPr>
          </a:p>
          <a:p>
            <a:pPr indent="-342900" lvl="0" marL="457200" marR="2443053" rtl="0" algn="l">
              <a:lnSpc>
                <a:spcPct val="100000"/>
              </a:lnSpc>
              <a:spcBef>
                <a:spcPts val="424"/>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Comprised of digital subject matter experts </a:t>
            </a:r>
            <a:endParaRPr sz="1800">
              <a:solidFill>
                <a:srgbClr val="555555"/>
              </a:solidFill>
              <a:latin typeface="Helvetica Neue Light"/>
              <a:ea typeface="Helvetica Neue Light"/>
              <a:cs typeface="Helvetica Neue Light"/>
              <a:sym typeface="Helvetica Neue Light"/>
            </a:endParaRPr>
          </a:p>
          <a:p>
            <a:pPr indent="-342900" lvl="0" marL="457200" marR="2443053" rtl="0" algn="l">
              <a:lnSpc>
                <a:spcPct val="100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20 years of driving comprehensive digital strategies</a:t>
            </a:r>
            <a:endParaRPr sz="1800">
              <a:solidFill>
                <a:srgbClr val="555555"/>
              </a:solidFill>
              <a:latin typeface="Helvetica Neue Light"/>
              <a:ea typeface="Helvetica Neue Light"/>
              <a:cs typeface="Helvetica Neue Light"/>
              <a:sym typeface="Helvetica Neue Light"/>
            </a:endParaRPr>
          </a:p>
          <a:p>
            <a:pPr indent="-342900" lvl="0" marL="457200" marR="2443053" rtl="0" algn="l">
              <a:lnSpc>
                <a:spcPct val="100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Highly responsive team</a:t>
            </a:r>
            <a:endParaRPr sz="1800">
              <a:solidFill>
                <a:srgbClr val="555555"/>
              </a:solidFill>
              <a:latin typeface="Helvetica Neue Light"/>
              <a:ea typeface="Helvetica Neue Light"/>
              <a:cs typeface="Helvetica Neue Light"/>
              <a:sym typeface="Helvetica Neue Light"/>
            </a:endParaRPr>
          </a:p>
          <a:p>
            <a:pPr indent="-342900" lvl="0" marL="457200" marR="2443053" rtl="0" algn="l">
              <a:lnSpc>
                <a:spcPct val="100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Extension of internal team</a:t>
            </a:r>
            <a:endParaRPr sz="1800">
              <a:solidFill>
                <a:srgbClr val="555555"/>
              </a:solidFill>
              <a:latin typeface="Helvetica Neue Light"/>
              <a:ea typeface="Helvetica Neue Light"/>
              <a:cs typeface="Helvetica Neue Light"/>
              <a:sym typeface="Helvetica Neue Light"/>
            </a:endParaRPr>
          </a:p>
          <a:p>
            <a:pPr indent="-342900" lvl="0" marL="457200" marR="2443053" rtl="0" algn="l">
              <a:lnSpc>
                <a:spcPct val="100000"/>
              </a:lnSpc>
              <a:spcBef>
                <a:spcPts val="1000"/>
              </a:spcBef>
              <a:spcAft>
                <a:spcPts val="100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Healthcare vertical expertise</a:t>
            </a:r>
            <a:endParaRPr sz="1800">
              <a:solidFill>
                <a:srgbClr val="555555"/>
              </a:solidFill>
              <a:latin typeface="Helvetica Neue Light"/>
              <a:ea typeface="Helvetica Neue Light"/>
              <a:cs typeface="Helvetica Neue Light"/>
              <a:sym typeface="Helvetica Neue Light"/>
            </a:endParaRPr>
          </a:p>
        </p:txBody>
      </p:sp>
      <p:pic>
        <p:nvPicPr>
          <p:cNvPr id="135" name="Google Shape;135;p20"/>
          <p:cNvPicPr preferRelativeResize="0"/>
          <p:nvPr/>
        </p:nvPicPr>
        <p:blipFill rotWithShape="1">
          <a:blip r:embed="rId5">
            <a:alphaModFix/>
          </a:blip>
          <a:srcRect b="6521" l="0" r="0" t="7899"/>
          <a:stretch/>
        </p:blipFill>
        <p:spPr>
          <a:xfrm>
            <a:off x="5305988" y="3254525"/>
            <a:ext cx="1930950" cy="1036677"/>
          </a:xfrm>
          <a:prstGeom prst="rect">
            <a:avLst/>
          </a:prstGeom>
          <a:noFill/>
          <a:ln>
            <a:noFill/>
          </a:ln>
        </p:spPr>
      </p:pic>
      <p:pic>
        <p:nvPicPr>
          <p:cNvPr id="136" name="Google Shape;136;p20"/>
          <p:cNvPicPr preferRelativeResize="0"/>
          <p:nvPr/>
        </p:nvPicPr>
        <p:blipFill>
          <a:blip r:embed="rId6">
            <a:alphaModFix/>
          </a:blip>
          <a:stretch>
            <a:fillRect/>
          </a:stretch>
        </p:blipFill>
        <p:spPr>
          <a:xfrm>
            <a:off x="5390213" y="6223382"/>
            <a:ext cx="1762501" cy="628593"/>
          </a:xfrm>
          <a:prstGeom prst="rect">
            <a:avLst/>
          </a:prstGeom>
          <a:noFill/>
          <a:ln>
            <a:noFill/>
          </a:ln>
        </p:spPr>
      </p:pic>
      <p:pic>
        <p:nvPicPr>
          <p:cNvPr id="137" name="Google Shape;137;p20"/>
          <p:cNvPicPr preferRelativeResize="0"/>
          <p:nvPr/>
        </p:nvPicPr>
        <p:blipFill>
          <a:blip r:embed="rId7">
            <a:alphaModFix/>
          </a:blip>
          <a:stretch>
            <a:fillRect/>
          </a:stretch>
        </p:blipFill>
        <p:spPr>
          <a:xfrm>
            <a:off x="5390213" y="4790229"/>
            <a:ext cx="1762500" cy="93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1"/>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Digital Landscape Differentiator</a:t>
            </a:r>
            <a:endParaRPr b="1" sz="2400">
              <a:solidFill>
                <a:schemeClr val="dk1"/>
              </a:solidFill>
              <a:latin typeface="Oxygen"/>
              <a:ea typeface="Oxygen"/>
              <a:cs typeface="Oxygen"/>
              <a:sym typeface="Oxygen"/>
            </a:endParaRPr>
          </a:p>
        </p:txBody>
      </p:sp>
      <p:cxnSp>
        <p:nvCxnSpPr>
          <p:cNvPr id="143" name="Google Shape;143;p21"/>
          <p:cNvCxnSpPr/>
          <p:nvPr/>
        </p:nvCxnSpPr>
        <p:spPr>
          <a:xfrm>
            <a:off x="685800" y="1213125"/>
            <a:ext cx="5863800" cy="18900"/>
          </a:xfrm>
          <a:prstGeom prst="straightConnector1">
            <a:avLst/>
          </a:prstGeom>
          <a:noFill/>
          <a:ln cap="flat" cmpd="sng" w="19050">
            <a:solidFill>
              <a:srgbClr val="F3643E"/>
            </a:solidFill>
            <a:prstDash val="solid"/>
            <a:round/>
            <a:headEnd len="med" w="med" type="none"/>
            <a:tailEnd len="med" w="med" type="none"/>
          </a:ln>
        </p:spPr>
      </p:cxnSp>
      <p:sp>
        <p:nvSpPr>
          <p:cNvPr id="144" name="Google Shape;144;p21"/>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7</a:t>
            </a:r>
            <a:endParaRPr b="1" sz="2400">
              <a:solidFill>
                <a:srgbClr val="FFFFFF"/>
              </a:solidFill>
              <a:latin typeface="Oxygen"/>
              <a:ea typeface="Oxygen"/>
              <a:cs typeface="Oxygen"/>
              <a:sym typeface="Oxygen"/>
            </a:endParaRPr>
          </a:p>
        </p:txBody>
      </p:sp>
      <p:pic>
        <p:nvPicPr>
          <p:cNvPr id="146" name="Google Shape;146;p21"/>
          <p:cNvPicPr preferRelativeResize="0"/>
          <p:nvPr/>
        </p:nvPicPr>
        <p:blipFill>
          <a:blip r:embed="rId4">
            <a:alphaModFix/>
          </a:blip>
          <a:stretch>
            <a:fillRect/>
          </a:stretch>
        </p:blipFill>
        <p:spPr>
          <a:xfrm>
            <a:off x="7144350" y="1240773"/>
            <a:ext cx="1889960" cy="680400"/>
          </a:xfrm>
          <a:prstGeom prst="rect">
            <a:avLst/>
          </a:prstGeom>
          <a:noFill/>
          <a:ln>
            <a:noFill/>
          </a:ln>
        </p:spPr>
      </p:pic>
      <p:sp>
        <p:nvSpPr>
          <p:cNvPr id="147" name="Google Shape;147;p21"/>
          <p:cNvSpPr txBox="1"/>
          <p:nvPr>
            <p:ph idx="1" type="body"/>
          </p:nvPr>
        </p:nvSpPr>
        <p:spPr>
          <a:xfrm>
            <a:off x="701075" y="1988550"/>
            <a:ext cx="2944800" cy="680400"/>
          </a:xfrm>
          <a:prstGeom prst="rect">
            <a:avLst/>
          </a:prstGeom>
          <a:solidFill>
            <a:srgbClr val="F3643E">
              <a:alpha val="19660"/>
            </a:srgbClr>
          </a:solidFill>
          <a:ln>
            <a:noFill/>
          </a:ln>
        </p:spPr>
        <p:txBody>
          <a:bodyPr anchorCtr="0" anchor="ctr" bIns="131375" lIns="131375" spcFirstLastPara="1" rIns="131375" wrap="square" tIns="131375">
            <a:noAutofit/>
          </a:bodyPr>
          <a:lstStyle/>
          <a:p>
            <a:pPr indent="0" lvl="0" marL="0" rtl="0" algn="l">
              <a:spcBef>
                <a:spcPts val="0"/>
              </a:spcBef>
              <a:spcAft>
                <a:spcPts val="0"/>
              </a:spcAft>
              <a:buNone/>
            </a:pPr>
            <a:r>
              <a:rPr b="1" lang="en" sz="1400">
                <a:solidFill>
                  <a:srgbClr val="555555"/>
                </a:solidFill>
                <a:latin typeface="Oxygen"/>
                <a:ea typeface="Oxygen"/>
                <a:cs typeface="Oxygen"/>
                <a:sym typeface="Oxygen"/>
              </a:rPr>
              <a:t>Traditional Ad Agency</a:t>
            </a:r>
            <a:endParaRPr b="1" sz="1400">
              <a:solidFill>
                <a:srgbClr val="555555"/>
              </a:solidFill>
              <a:latin typeface="Oxygen"/>
              <a:ea typeface="Oxygen"/>
              <a:cs typeface="Oxygen"/>
              <a:sym typeface="Oxygen"/>
            </a:endParaRPr>
          </a:p>
        </p:txBody>
      </p:sp>
      <p:sp>
        <p:nvSpPr>
          <p:cNvPr id="148" name="Google Shape;148;p21"/>
          <p:cNvSpPr txBox="1"/>
          <p:nvPr>
            <p:ph idx="1" type="body"/>
          </p:nvPr>
        </p:nvSpPr>
        <p:spPr>
          <a:xfrm>
            <a:off x="701075" y="4056354"/>
            <a:ext cx="2944800" cy="2805000"/>
          </a:xfrm>
          <a:prstGeom prst="rect">
            <a:avLst/>
          </a:prstGeom>
          <a:solidFill>
            <a:srgbClr val="F3643E">
              <a:alpha val="19660"/>
            </a:srgbClr>
          </a:solidFill>
          <a:ln>
            <a:noFill/>
          </a:ln>
        </p:spPr>
        <p:txBody>
          <a:bodyPr anchorCtr="0" anchor="t" bIns="131375" lIns="131375" spcFirstLastPara="1" rIns="131375" wrap="square" tIns="131375">
            <a:noAutofit/>
          </a:bodyPr>
          <a:lstStyle/>
          <a:p>
            <a:pPr indent="-317500" lvl="0" marL="457200" rtl="0" algn="l">
              <a:lnSpc>
                <a:spcPct val="114000"/>
              </a:lnSpc>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Brand Development</a:t>
            </a:r>
            <a:endParaRPr sz="1400">
              <a:solidFill>
                <a:srgbClr val="555555"/>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Graphic Design</a:t>
            </a:r>
            <a:endParaRPr sz="1400">
              <a:solidFill>
                <a:srgbClr val="555555"/>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Media Buying</a:t>
            </a:r>
            <a:endParaRPr sz="1400">
              <a:solidFill>
                <a:srgbClr val="555555"/>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Public Relations</a:t>
            </a:r>
            <a:endParaRPr sz="1400">
              <a:solidFill>
                <a:srgbClr val="555555"/>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50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Web Design (ie: WordPress)</a:t>
            </a:r>
            <a:endParaRPr sz="1400">
              <a:solidFill>
                <a:srgbClr val="555555"/>
              </a:solidFill>
              <a:latin typeface="Helvetica Neue Light"/>
              <a:ea typeface="Helvetica Neue Light"/>
              <a:cs typeface="Helvetica Neue Light"/>
              <a:sym typeface="Helvetica Neue Light"/>
            </a:endParaRPr>
          </a:p>
        </p:txBody>
      </p:sp>
      <p:sp>
        <p:nvSpPr>
          <p:cNvPr id="149" name="Google Shape;149;p21"/>
          <p:cNvSpPr txBox="1"/>
          <p:nvPr>
            <p:ph idx="1" type="body"/>
          </p:nvPr>
        </p:nvSpPr>
        <p:spPr>
          <a:xfrm>
            <a:off x="3645840" y="1987800"/>
            <a:ext cx="2938200" cy="680400"/>
          </a:xfrm>
          <a:prstGeom prst="rect">
            <a:avLst/>
          </a:prstGeom>
          <a:solidFill>
            <a:srgbClr val="F3643E">
              <a:alpha val="50559"/>
            </a:srgbClr>
          </a:solidFill>
          <a:ln>
            <a:noFill/>
          </a:ln>
        </p:spPr>
        <p:txBody>
          <a:bodyPr anchorCtr="0" anchor="ctr" bIns="131375" lIns="131375" spcFirstLastPara="1" rIns="131375" wrap="square" tIns="131375">
            <a:noAutofit/>
          </a:bodyPr>
          <a:lstStyle/>
          <a:p>
            <a:pPr indent="0" lvl="0" marL="0" rtl="0" algn="l">
              <a:spcBef>
                <a:spcPts val="0"/>
              </a:spcBef>
              <a:spcAft>
                <a:spcPts val="0"/>
              </a:spcAft>
              <a:buNone/>
            </a:pPr>
            <a:r>
              <a:rPr b="1" lang="en" sz="1400">
                <a:solidFill>
                  <a:srgbClr val="555555"/>
                </a:solidFill>
                <a:latin typeface="Oxygen"/>
                <a:ea typeface="Oxygen"/>
                <a:cs typeface="Oxygen"/>
                <a:sym typeface="Oxygen"/>
              </a:rPr>
              <a:t>Digital Marketing Agency</a:t>
            </a:r>
            <a:endParaRPr b="1" sz="1400">
              <a:solidFill>
                <a:srgbClr val="555555"/>
              </a:solidFill>
              <a:latin typeface="Oxygen"/>
              <a:ea typeface="Oxygen"/>
              <a:cs typeface="Oxygen"/>
              <a:sym typeface="Oxygen"/>
            </a:endParaRPr>
          </a:p>
        </p:txBody>
      </p:sp>
      <p:sp>
        <p:nvSpPr>
          <p:cNvPr id="150" name="Google Shape;150;p21"/>
          <p:cNvSpPr txBox="1"/>
          <p:nvPr>
            <p:ph idx="1" type="body"/>
          </p:nvPr>
        </p:nvSpPr>
        <p:spPr>
          <a:xfrm>
            <a:off x="3649330" y="4056359"/>
            <a:ext cx="2938200" cy="2805000"/>
          </a:xfrm>
          <a:prstGeom prst="rect">
            <a:avLst/>
          </a:prstGeom>
          <a:solidFill>
            <a:srgbClr val="F3643E">
              <a:alpha val="50559"/>
            </a:srgbClr>
          </a:solidFill>
          <a:ln>
            <a:noFill/>
          </a:ln>
        </p:spPr>
        <p:txBody>
          <a:bodyPr anchorCtr="0" anchor="t" bIns="131375" lIns="131375" spcFirstLastPara="1" rIns="131375" wrap="square" tIns="131375">
            <a:noAutofit/>
          </a:bodyPr>
          <a:lstStyle/>
          <a:p>
            <a:pPr indent="-317500" lvl="0" marL="457200" rtl="0" algn="l">
              <a:lnSpc>
                <a:spcPct val="114000"/>
              </a:lnSpc>
              <a:spcBef>
                <a:spcPts val="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SEO </a:t>
            </a:r>
            <a:endParaRPr sz="1400">
              <a:solidFill>
                <a:srgbClr val="555555"/>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Digital Content Creation</a:t>
            </a:r>
            <a:endParaRPr sz="1400">
              <a:solidFill>
                <a:srgbClr val="555555"/>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Social Media/Public Relations</a:t>
            </a:r>
            <a:endParaRPr sz="1400">
              <a:solidFill>
                <a:srgbClr val="555555"/>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Reputation Management</a:t>
            </a:r>
            <a:endParaRPr sz="1400">
              <a:solidFill>
                <a:srgbClr val="555555"/>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500"/>
              </a:spcAft>
              <a:buClr>
                <a:srgbClr val="555555"/>
              </a:buClr>
              <a:buSzPts val="1400"/>
              <a:buFont typeface="Helvetica Neue Light"/>
              <a:buChar char="●"/>
            </a:pPr>
            <a:r>
              <a:rPr lang="en" sz="1400">
                <a:solidFill>
                  <a:srgbClr val="555555"/>
                </a:solidFill>
                <a:latin typeface="Helvetica Neue Light"/>
                <a:ea typeface="Helvetica Neue Light"/>
                <a:cs typeface="Helvetica Neue Light"/>
                <a:sym typeface="Helvetica Neue Light"/>
              </a:rPr>
              <a:t>Web Design (ie: WordPress)</a:t>
            </a:r>
            <a:endParaRPr sz="1400">
              <a:solidFill>
                <a:srgbClr val="555555"/>
              </a:solidFill>
              <a:latin typeface="Helvetica Neue Light"/>
              <a:ea typeface="Helvetica Neue Light"/>
              <a:cs typeface="Helvetica Neue Light"/>
              <a:sym typeface="Helvetica Neue Light"/>
            </a:endParaRPr>
          </a:p>
        </p:txBody>
      </p:sp>
      <p:sp>
        <p:nvSpPr>
          <p:cNvPr id="151" name="Google Shape;151;p21"/>
          <p:cNvSpPr txBox="1"/>
          <p:nvPr>
            <p:ph idx="1" type="body"/>
          </p:nvPr>
        </p:nvSpPr>
        <p:spPr>
          <a:xfrm>
            <a:off x="6584073" y="1987800"/>
            <a:ext cx="3010500" cy="687300"/>
          </a:xfrm>
          <a:prstGeom prst="rect">
            <a:avLst/>
          </a:prstGeom>
          <a:solidFill>
            <a:srgbClr val="F3643E"/>
          </a:solidFill>
          <a:ln>
            <a:noFill/>
          </a:ln>
        </p:spPr>
        <p:txBody>
          <a:bodyPr anchorCtr="0" anchor="ctr" bIns="131375" lIns="131375" spcFirstLastPara="1" rIns="131375" wrap="square" tIns="131375">
            <a:noAutofit/>
          </a:bodyPr>
          <a:lstStyle/>
          <a:p>
            <a:pPr indent="0" lvl="0" marL="0" rtl="0" algn="l">
              <a:spcBef>
                <a:spcPts val="0"/>
              </a:spcBef>
              <a:spcAft>
                <a:spcPts val="0"/>
              </a:spcAft>
              <a:buNone/>
            </a:pPr>
            <a:r>
              <a:rPr b="1" lang="en" sz="1400">
                <a:solidFill>
                  <a:srgbClr val="FFFFFF"/>
                </a:solidFill>
                <a:latin typeface="Oxygen"/>
                <a:ea typeface="Oxygen"/>
                <a:cs typeface="Oxygen"/>
                <a:sym typeface="Oxygen"/>
              </a:rPr>
              <a:t>Digital Transformation </a:t>
            </a:r>
            <a:r>
              <a:rPr b="1" lang="en" sz="1400">
                <a:solidFill>
                  <a:srgbClr val="FFFFFF"/>
                </a:solidFill>
                <a:latin typeface="Oxygen"/>
                <a:ea typeface="Oxygen"/>
                <a:cs typeface="Oxygen"/>
                <a:sym typeface="Oxygen"/>
              </a:rPr>
              <a:t>Agency</a:t>
            </a:r>
            <a:endParaRPr b="1" sz="1400">
              <a:solidFill>
                <a:srgbClr val="FFFFFF"/>
              </a:solidFill>
              <a:latin typeface="Oxygen"/>
              <a:ea typeface="Oxygen"/>
              <a:cs typeface="Oxygen"/>
              <a:sym typeface="Oxygen"/>
            </a:endParaRPr>
          </a:p>
        </p:txBody>
      </p:sp>
      <p:sp>
        <p:nvSpPr>
          <p:cNvPr id="152" name="Google Shape;152;p21"/>
          <p:cNvSpPr txBox="1"/>
          <p:nvPr>
            <p:ph idx="1" type="body"/>
          </p:nvPr>
        </p:nvSpPr>
        <p:spPr>
          <a:xfrm>
            <a:off x="6584074" y="4056385"/>
            <a:ext cx="3010500" cy="2805000"/>
          </a:xfrm>
          <a:prstGeom prst="rect">
            <a:avLst/>
          </a:prstGeom>
          <a:solidFill>
            <a:srgbClr val="F3643E"/>
          </a:solidFill>
          <a:ln>
            <a:noFill/>
          </a:ln>
        </p:spPr>
        <p:txBody>
          <a:bodyPr anchorCtr="0" anchor="t" bIns="131375" lIns="131375" spcFirstLastPara="1" rIns="131375" wrap="square" tIns="131375">
            <a:noAutofit/>
          </a:bodyPr>
          <a:lstStyle/>
          <a:p>
            <a:pPr indent="-317500" lvl="0" marL="457200" rtl="0" algn="l">
              <a:lnSpc>
                <a:spcPct val="114000"/>
              </a:lnSpc>
              <a:spcBef>
                <a:spcPts val="0"/>
              </a:spcBef>
              <a:spcAft>
                <a:spcPts val="0"/>
              </a:spcAft>
              <a:buClr>
                <a:srgbClr val="FFFFFF"/>
              </a:buClr>
              <a:buSzPts val="1400"/>
              <a:buFont typeface="Helvetica Neue Light"/>
              <a:buChar char="●"/>
            </a:pPr>
            <a:r>
              <a:rPr lang="en" sz="1400">
                <a:solidFill>
                  <a:srgbClr val="FFFFFF"/>
                </a:solidFill>
                <a:latin typeface="Helvetica Neue Light"/>
                <a:ea typeface="Helvetica Neue Light"/>
                <a:cs typeface="Helvetica Neue Light"/>
                <a:sym typeface="Helvetica Neue Light"/>
              </a:rPr>
              <a:t>Experience Design</a:t>
            </a:r>
            <a:endParaRPr sz="1400">
              <a:solidFill>
                <a:srgbClr val="FFFFFF"/>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0"/>
              </a:spcAft>
              <a:buClr>
                <a:srgbClr val="FFFFFF"/>
              </a:buClr>
              <a:buSzPts val="1400"/>
              <a:buFont typeface="Helvetica Neue Light"/>
              <a:buChar char="●"/>
            </a:pPr>
            <a:r>
              <a:rPr lang="en" sz="1400">
                <a:solidFill>
                  <a:srgbClr val="FFFFFF"/>
                </a:solidFill>
                <a:latin typeface="Helvetica Neue Light"/>
                <a:ea typeface="Helvetica Neue Light"/>
                <a:cs typeface="Helvetica Neue Light"/>
                <a:sym typeface="Helvetica Neue Light"/>
              </a:rPr>
              <a:t>Full Stack Development and Integration</a:t>
            </a:r>
            <a:endParaRPr sz="1400">
              <a:solidFill>
                <a:srgbClr val="FFFFFF"/>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0"/>
              </a:spcAft>
              <a:buClr>
                <a:srgbClr val="FFFFFF"/>
              </a:buClr>
              <a:buSzPts val="1400"/>
              <a:buFont typeface="Helvetica Neue Light"/>
              <a:buChar char="●"/>
            </a:pPr>
            <a:r>
              <a:rPr lang="en" sz="1400">
                <a:solidFill>
                  <a:srgbClr val="FFFFFF"/>
                </a:solidFill>
                <a:latin typeface="Helvetica Neue Light"/>
                <a:ea typeface="Helvetica Neue Light"/>
                <a:cs typeface="Helvetica Neue Light"/>
                <a:sym typeface="Helvetica Neue Light"/>
              </a:rPr>
              <a:t>Cloud Migration and Integration</a:t>
            </a:r>
            <a:endParaRPr sz="1400">
              <a:solidFill>
                <a:srgbClr val="FFFFFF"/>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0"/>
              </a:spcAft>
              <a:buClr>
                <a:srgbClr val="FFFFFF"/>
              </a:buClr>
              <a:buSzPts val="1400"/>
              <a:buFont typeface="Helvetica Neue Light"/>
              <a:buChar char="●"/>
            </a:pPr>
            <a:r>
              <a:rPr lang="en" sz="1400">
                <a:solidFill>
                  <a:srgbClr val="FFFFFF"/>
                </a:solidFill>
                <a:latin typeface="Helvetica Neue Light"/>
                <a:ea typeface="Helvetica Neue Light"/>
                <a:cs typeface="Helvetica Neue Light"/>
                <a:sym typeface="Helvetica Neue Light"/>
              </a:rPr>
              <a:t>Application Development</a:t>
            </a:r>
            <a:endParaRPr sz="1400">
              <a:solidFill>
                <a:srgbClr val="FFFFFF"/>
              </a:solidFill>
              <a:latin typeface="Helvetica Neue Light"/>
              <a:ea typeface="Helvetica Neue Light"/>
              <a:cs typeface="Helvetica Neue Light"/>
              <a:sym typeface="Helvetica Neue Light"/>
            </a:endParaRPr>
          </a:p>
          <a:p>
            <a:pPr indent="-317500" lvl="0" marL="457200" rtl="0" algn="l">
              <a:lnSpc>
                <a:spcPct val="114000"/>
              </a:lnSpc>
              <a:spcBef>
                <a:spcPts val="500"/>
              </a:spcBef>
              <a:spcAft>
                <a:spcPts val="500"/>
              </a:spcAft>
              <a:buClr>
                <a:srgbClr val="FFFFFF"/>
              </a:buClr>
              <a:buSzPts val="1400"/>
              <a:buFont typeface="Helvetica Neue Light"/>
              <a:buChar char="●"/>
            </a:pPr>
            <a:r>
              <a:rPr lang="en" sz="1400">
                <a:solidFill>
                  <a:srgbClr val="FFFFFF"/>
                </a:solidFill>
                <a:latin typeface="Helvetica Neue Light"/>
                <a:ea typeface="Helvetica Neue Light"/>
                <a:cs typeface="Helvetica Neue Light"/>
                <a:sym typeface="Helvetica Neue Light"/>
              </a:rPr>
              <a:t>Web Development </a:t>
            </a:r>
            <a:br>
              <a:rPr lang="en" sz="1400">
                <a:solidFill>
                  <a:srgbClr val="FFFFFF"/>
                </a:solidFill>
                <a:latin typeface="Helvetica Neue Light"/>
                <a:ea typeface="Helvetica Neue Light"/>
                <a:cs typeface="Helvetica Neue Light"/>
                <a:sym typeface="Helvetica Neue Light"/>
              </a:rPr>
            </a:br>
            <a:r>
              <a:rPr lang="en" sz="1400">
                <a:solidFill>
                  <a:srgbClr val="FFFFFF"/>
                </a:solidFill>
                <a:latin typeface="Helvetica Neue Light"/>
                <a:ea typeface="Helvetica Neue Light"/>
                <a:cs typeface="Helvetica Neue Light"/>
                <a:sym typeface="Helvetica Neue Light"/>
              </a:rPr>
              <a:t>(Inter-relational CMS)</a:t>
            </a:r>
            <a:endParaRPr sz="1400">
              <a:solidFill>
                <a:srgbClr val="FFFFFF"/>
              </a:solidFill>
              <a:latin typeface="Helvetica Neue Light"/>
              <a:ea typeface="Helvetica Neue Light"/>
              <a:cs typeface="Helvetica Neue Light"/>
              <a:sym typeface="Helvetica Neue Light"/>
            </a:endParaRPr>
          </a:p>
        </p:txBody>
      </p:sp>
      <p:sp>
        <p:nvSpPr>
          <p:cNvPr id="153" name="Google Shape;153;p21"/>
          <p:cNvSpPr/>
          <p:nvPr/>
        </p:nvSpPr>
        <p:spPr>
          <a:xfrm>
            <a:off x="6584074" y="2741727"/>
            <a:ext cx="3010500" cy="1248000"/>
          </a:xfrm>
          <a:prstGeom prst="rect">
            <a:avLst/>
          </a:prstGeom>
          <a:solidFill>
            <a:srgbClr val="F3643E"/>
          </a:solidFill>
          <a:ln>
            <a:noFill/>
          </a:ln>
        </p:spPr>
        <p:txBody>
          <a:bodyPr anchorCtr="0" anchor="t" bIns="131375" lIns="131375" spcFirstLastPara="1" rIns="131375" wrap="square" tIns="131375">
            <a:noAutofit/>
          </a:bodyPr>
          <a:lstStyle/>
          <a:p>
            <a:pPr indent="0" lvl="0" marL="0" rtl="0" algn="l">
              <a:spcBef>
                <a:spcPts val="0"/>
              </a:spcBef>
              <a:spcAft>
                <a:spcPts val="0"/>
              </a:spcAft>
              <a:buNone/>
            </a:pPr>
            <a:r>
              <a:t/>
            </a:r>
            <a:endParaRPr i="1" sz="800">
              <a:solidFill>
                <a:srgbClr val="FFFFFF"/>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i="1" lang="en">
                <a:solidFill>
                  <a:srgbClr val="FFFFFF"/>
                </a:solidFill>
                <a:latin typeface="Helvetica Neue Light"/>
                <a:ea typeface="Helvetica Neue Light"/>
                <a:cs typeface="Helvetica Neue Light"/>
                <a:sym typeface="Helvetica Neue Light"/>
              </a:rPr>
              <a:t>Uses digital technologies to create new or modify existing - business process, culture, and customer experiences. </a:t>
            </a:r>
            <a:endParaRPr i="1">
              <a:solidFill>
                <a:srgbClr val="FFFFFF"/>
              </a:solidFill>
              <a:latin typeface="Helvetica Neue Light"/>
              <a:ea typeface="Helvetica Neue Light"/>
              <a:cs typeface="Helvetica Neue Light"/>
              <a:sym typeface="Helvetica Neue Light"/>
            </a:endParaRPr>
          </a:p>
        </p:txBody>
      </p:sp>
      <p:sp>
        <p:nvSpPr>
          <p:cNvPr id="154" name="Google Shape;154;p21"/>
          <p:cNvSpPr/>
          <p:nvPr/>
        </p:nvSpPr>
        <p:spPr>
          <a:xfrm>
            <a:off x="3645821" y="2744964"/>
            <a:ext cx="2938200" cy="1236300"/>
          </a:xfrm>
          <a:prstGeom prst="rect">
            <a:avLst/>
          </a:prstGeom>
          <a:solidFill>
            <a:srgbClr val="F3643E">
              <a:alpha val="50559"/>
            </a:srgbClr>
          </a:solidFill>
          <a:ln>
            <a:noFill/>
          </a:ln>
        </p:spPr>
        <p:txBody>
          <a:bodyPr anchorCtr="0" anchor="t" bIns="131375" lIns="131375" spcFirstLastPara="1" rIns="131375" wrap="square" tIns="131375">
            <a:noAutofit/>
          </a:bodyPr>
          <a:lstStyle/>
          <a:p>
            <a:pPr indent="0" lvl="0" marL="0" rtl="0" algn="l">
              <a:spcBef>
                <a:spcPts val="0"/>
              </a:spcBef>
              <a:spcAft>
                <a:spcPts val="0"/>
              </a:spcAft>
              <a:buNone/>
            </a:pPr>
            <a:r>
              <a:t/>
            </a:r>
            <a:endParaRPr i="1" sz="8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i="1" lang="en">
                <a:solidFill>
                  <a:srgbClr val="555555"/>
                </a:solidFill>
                <a:latin typeface="Helvetica Neue Light"/>
                <a:ea typeface="Helvetica Neue Light"/>
                <a:cs typeface="Helvetica Neue Light"/>
                <a:sym typeface="Helvetica Neue Light"/>
              </a:rPr>
              <a:t>Develops &amp; implements digital marketing campaigns to reach target audiences.</a:t>
            </a:r>
            <a:endParaRPr i="1">
              <a:solidFill>
                <a:srgbClr val="555555"/>
              </a:solidFill>
              <a:latin typeface="Helvetica Neue Light"/>
              <a:ea typeface="Helvetica Neue Light"/>
              <a:cs typeface="Helvetica Neue Light"/>
              <a:sym typeface="Helvetica Neue Light"/>
            </a:endParaRPr>
          </a:p>
        </p:txBody>
      </p:sp>
      <p:sp>
        <p:nvSpPr>
          <p:cNvPr id="155" name="Google Shape;155;p21"/>
          <p:cNvSpPr/>
          <p:nvPr/>
        </p:nvSpPr>
        <p:spPr>
          <a:xfrm>
            <a:off x="701075" y="2744963"/>
            <a:ext cx="2944800" cy="1236300"/>
          </a:xfrm>
          <a:prstGeom prst="rect">
            <a:avLst/>
          </a:prstGeom>
          <a:solidFill>
            <a:srgbClr val="F3643E">
              <a:alpha val="19660"/>
            </a:srgbClr>
          </a:solidFill>
          <a:ln>
            <a:noFill/>
          </a:ln>
        </p:spPr>
        <p:txBody>
          <a:bodyPr anchorCtr="0" anchor="t" bIns="131375" lIns="131375" spcFirstLastPara="1" rIns="131375" wrap="square" tIns="131375">
            <a:noAutofit/>
          </a:bodyPr>
          <a:lstStyle/>
          <a:p>
            <a:pPr indent="0" lvl="0" marL="0" rtl="0" algn="l">
              <a:spcBef>
                <a:spcPts val="0"/>
              </a:spcBef>
              <a:spcAft>
                <a:spcPts val="0"/>
              </a:spcAft>
              <a:buNone/>
            </a:pPr>
            <a:r>
              <a:t/>
            </a:r>
            <a:endParaRPr i="1" sz="800">
              <a:solidFill>
                <a:srgbClr val="555555"/>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i="1" lang="en">
                <a:solidFill>
                  <a:srgbClr val="555555"/>
                </a:solidFill>
                <a:latin typeface="Helvetica Neue Light"/>
                <a:ea typeface="Helvetica Neue Light"/>
                <a:cs typeface="Helvetica Neue Light"/>
                <a:sym typeface="Helvetica Neue Light"/>
              </a:rPr>
              <a:t>Develops creative plans for advertising &amp; promotion.</a:t>
            </a:r>
            <a:endParaRPr i="1">
              <a:solidFill>
                <a:srgbClr val="555555"/>
              </a:solidFill>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9" name="Shape 159"/>
        <p:cNvGrpSpPr/>
        <p:nvPr/>
      </p:nvGrpSpPr>
      <p:grpSpPr>
        <a:xfrm>
          <a:off x="0" y="0"/>
          <a:ext cx="0" cy="0"/>
          <a:chOff x="0" y="0"/>
          <a:chExt cx="0" cy="0"/>
        </a:xfrm>
      </p:grpSpPr>
      <p:pic>
        <p:nvPicPr>
          <p:cNvPr id="160" name="Google Shape;160;p22"/>
          <p:cNvPicPr preferRelativeResize="0"/>
          <p:nvPr/>
        </p:nvPicPr>
        <p:blipFill rotWithShape="1">
          <a:blip r:embed="rId3">
            <a:alphaModFix/>
          </a:blip>
          <a:srcRect b="0" l="39978" r="20007" t="0"/>
          <a:stretch/>
        </p:blipFill>
        <p:spPr>
          <a:xfrm>
            <a:off x="7772825" y="0"/>
            <a:ext cx="5028773" cy="7772397"/>
          </a:xfrm>
          <a:prstGeom prst="rect">
            <a:avLst/>
          </a:prstGeom>
          <a:noFill/>
          <a:ln>
            <a:noFill/>
          </a:ln>
        </p:spPr>
      </p:pic>
      <p:pic>
        <p:nvPicPr>
          <p:cNvPr id="161" name="Google Shape;161;p22"/>
          <p:cNvPicPr preferRelativeResize="0"/>
          <p:nvPr/>
        </p:nvPicPr>
        <p:blipFill>
          <a:blip r:embed="rId4">
            <a:alphaModFix/>
          </a:blip>
          <a:stretch>
            <a:fillRect/>
          </a:stretch>
        </p:blipFill>
        <p:spPr>
          <a:xfrm>
            <a:off x="468875" y="7084856"/>
            <a:ext cx="1275875" cy="459320"/>
          </a:xfrm>
          <a:prstGeom prst="rect">
            <a:avLst/>
          </a:prstGeom>
          <a:noFill/>
          <a:ln>
            <a:noFill/>
          </a:ln>
        </p:spPr>
      </p:pic>
      <p:sp>
        <p:nvSpPr>
          <p:cNvPr id="162" name="Google Shape;162;p22"/>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A Partner Focused on Digital Expertise</a:t>
            </a:r>
            <a:endParaRPr b="1" sz="2400">
              <a:solidFill>
                <a:schemeClr val="dk1"/>
              </a:solidFill>
              <a:latin typeface="Oxygen"/>
              <a:ea typeface="Oxygen"/>
              <a:cs typeface="Oxygen"/>
              <a:sym typeface="Oxygen"/>
            </a:endParaRPr>
          </a:p>
        </p:txBody>
      </p:sp>
      <p:cxnSp>
        <p:nvCxnSpPr>
          <p:cNvPr id="163" name="Google Shape;163;p22"/>
          <p:cNvCxnSpPr/>
          <p:nvPr/>
        </p:nvCxnSpPr>
        <p:spPr>
          <a:xfrm>
            <a:off x="685800" y="1153550"/>
            <a:ext cx="6394500" cy="0"/>
          </a:xfrm>
          <a:prstGeom prst="straightConnector1">
            <a:avLst/>
          </a:prstGeom>
          <a:noFill/>
          <a:ln cap="flat" cmpd="sng" w="19050">
            <a:solidFill>
              <a:srgbClr val="F3643E"/>
            </a:solidFill>
            <a:prstDash val="solid"/>
            <a:round/>
            <a:headEnd len="med" w="med" type="none"/>
            <a:tailEnd len="med" w="med" type="none"/>
          </a:ln>
        </p:spPr>
      </p:cxnSp>
      <p:sp>
        <p:nvSpPr>
          <p:cNvPr id="164" name="Google Shape;164;p22"/>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8</a:t>
            </a:r>
            <a:endParaRPr b="1" sz="2400">
              <a:solidFill>
                <a:srgbClr val="FFFFFF"/>
              </a:solidFill>
              <a:latin typeface="Oxygen"/>
              <a:ea typeface="Oxygen"/>
              <a:cs typeface="Oxygen"/>
              <a:sym typeface="Oxygen"/>
            </a:endParaRPr>
          </a:p>
        </p:txBody>
      </p:sp>
      <p:sp>
        <p:nvSpPr>
          <p:cNvPr id="166" name="Google Shape;166;p22"/>
          <p:cNvSpPr txBox="1"/>
          <p:nvPr/>
        </p:nvSpPr>
        <p:spPr>
          <a:xfrm>
            <a:off x="686325" y="1374875"/>
            <a:ext cx="6633600" cy="3882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Digital Discovery &amp; User Research</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15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User Interface &amp; Visual Design </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15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Front-End Engineering </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15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Content Management System Deployment &amp; Customization</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15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Platform Integration </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15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Experience Innovation </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15000"/>
              </a:lnSpc>
              <a:spcBef>
                <a:spcPts val="1000"/>
              </a:spcBef>
              <a:spcAft>
                <a:spcPts val="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Managed Hosting Services</a:t>
            </a:r>
            <a:endParaRPr sz="1800">
              <a:solidFill>
                <a:srgbClr val="555555"/>
              </a:solidFill>
              <a:latin typeface="Helvetica Neue Light"/>
              <a:ea typeface="Helvetica Neue Light"/>
              <a:cs typeface="Helvetica Neue Light"/>
              <a:sym typeface="Helvetica Neue Light"/>
            </a:endParaRPr>
          </a:p>
          <a:p>
            <a:pPr indent="-342900" lvl="0" marL="457200" rtl="0" algn="l">
              <a:lnSpc>
                <a:spcPct val="115000"/>
              </a:lnSpc>
              <a:spcBef>
                <a:spcPts val="1000"/>
              </a:spcBef>
              <a:spcAft>
                <a:spcPts val="1000"/>
              </a:spcAft>
              <a:buClr>
                <a:srgbClr val="F3643E"/>
              </a:buClr>
              <a:buSzPts val="1800"/>
              <a:buFont typeface="Helvetica Neue Light"/>
              <a:buChar char="●"/>
            </a:pPr>
            <a:r>
              <a:rPr lang="en" sz="1800">
                <a:solidFill>
                  <a:srgbClr val="555555"/>
                </a:solidFill>
                <a:latin typeface="Helvetica Neue Light"/>
                <a:ea typeface="Helvetica Neue Light"/>
                <a:cs typeface="Helvetica Neue Light"/>
                <a:sym typeface="Helvetica Neue Light"/>
              </a:rPr>
              <a:t>Digital Marketing Consulting </a:t>
            </a:r>
            <a:endParaRPr sz="1800">
              <a:solidFill>
                <a:srgbClr val="555555"/>
              </a:solidFill>
              <a:latin typeface="Helvetica Neue Light"/>
              <a:ea typeface="Helvetica Neue Light"/>
              <a:cs typeface="Helvetica Neue Light"/>
              <a:sym typeface="Helvetica Neue Light"/>
            </a:endParaRPr>
          </a:p>
        </p:txBody>
      </p:sp>
      <p:pic>
        <p:nvPicPr>
          <p:cNvPr id="167" name="Google Shape;167;p22"/>
          <p:cNvPicPr preferRelativeResize="0"/>
          <p:nvPr/>
        </p:nvPicPr>
        <p:blipFill rotWithShape="1">
          <a:blip r:embed="rId5">
            <a:alphaModFix/>
          </a:blip>
          <a:srcRect b="0" l="24081" r="23233" t="0"/>
          <a:stretch/>
        </p:blipFill>
        <p:spPr>
          <a:xfrm>
            <a:off x="5084249" y="4872255"/>
            <a:ext cx="2111351" cy="2003895"/>
          </a:xfrm>
          <a:prstGeom prst="rect">
            <a:avLst/>
          </a:prstGeom>
          <a:noFill/>
          <a:ln>
            <a:noFill/>
          </a:ln>
        </p:spPr>
      </p:pic>
      <p:pic>
        <p:nvPicPr>
          <p:cNvPr id="168" name="Google Shape;168;p22"/>
          <p:cNvPicPr preferRelativeResize="0"/>
          <p:nvPr/>
        </p:nvPicPr>
        <p:blipFill rotWithShape="1">
          <a:blip r:embed="rId6">
            <a:alphaModFix/>
          </a:blip>
          <a:srcRect b="9779" l="0" r="0" t="8380"/>
          <a:stretch/>
        </p:blipFill>
        <p:spPr>
          <a:xfrm>
            <a:off x="2166825" y="5608751"/>
            <a:ext cx="2111352" cy="11422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2" name="Shape 172"/>
        <p:cNvGrpSpPr/>
        <p:nvPr/>
      </p:nvGrpSpPr>
      <p:grpSpPr>
        <a:xfrm>
          <a:off x="0" y="0"/>
          <a:ext cx="0" cy="0"/>
          <a:chOff x="0" y="0"/>
          <a:chExt cx="0" cy="0"/>
        </a:xfrm>
      </p:grpSpPr>
      <p:sp>
        <p:nvSpPr>
          <p:cNvPr id="173" name="Google Shape;173;p23"/>
          <p:cNvSpPr txBox="1"/>
          <p:nvPr/>
        </p:nvSpPr>
        <p:spPr>
          <a:xfrm>
            <a:off x="685800" y="685800"/>
            <a:ext cx="69840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xygen"/>
                <a:ea typeface="Oxygen"/>
                <a:cs typeface="Oxygen"/>
                <a:sym typeface="Oxygen"/>
              </a:rPr>
              <a:t>A Partner with Proven Experience</a:t>
            </a:r>
            <a:endParaRPr b="1" sz="2400">
              <a:solidFill>
                <a:schemeClr val="dk1"/>
              </a:solidFill>
              <a:latin typeface="Oxygen"/>
              <a:ea typeface="Oxygen"/>
              <a:cs typeface="Oxygen"/>
              <a:sym typeface="Oxygen"/>
            </a:endParaRPr>
          </a:p>
        </p:txBody>
      </p:sp>
      <p:cxnSp>
        <p:nvCxnSpPr>
          <p:cNvPr id="174" name="Google Shape;174;p23"/>
          <p:cNvCxnSpPr/>
          <p:nvPr/>
        </p:nvCxnSpPr>
        <p:spPr>
          <a:xfrm>
            <a:off x="685800" y="1153550"/>
            <a:ext cx="6394500" cy="0"/>
          </a:xfrm>
          <a:prstGeom prst="straightConnector1">
            <a:avLst/>
          </a:prstGeom>
          <a:noFill/>
          <a:ln cap="flat" cmpd="sng" w="19050">
            <a:solidFill>
              <a:srgbClr val="F3643E"/>
            </a:solidFill>
            <a:prstDash val="solid"/>
            <a:round/>
            <a:headEnd len="med" w="med" type="none"/>
            <a:tailEnd len="med" w="med" type="none"/>
          </a:ln>
        </p:spPr>
      </p:cxnSp>
      <p:sp>
        <p:nvSpPr>
          <p:cNvPr id="175" name="Google Shape;175;p23"/>
          <p:cNvSpPr/>
          <p:nvPr/>
        </p:nvSpPr>
        <p:spPr>
          <a:xfrm>
            <a:off x="12228300" y="7084850"/>
            <a:ext cx="573300" cy="687300"/>
          </a:xfrm>
          <a:prstGeom prst="rect">
            <a:avLst/>
          </a:prstGeom>
          <a:solidFill>
            <a:srgbClr val="F364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txBox="1"/>
          <p:nvPr/>
        </p:nvSpPr>
        <p:spPr>
          <a:xfrm>
            <a:off x="12228300" y="7084850"/>
            <a:ext cx="5733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Oxygen"/>
                <a:ea typeface="Oxygen"/>
                <a:cs typeface="Oxygen"/>
                <a:sym typeface="Oxygen"/>
              </a:rPr>
              <a:t>9</a:t>
            </a:r>
            <a:endParaRPr b="1" sz="2400">
              <a:solidFill>
                <a:srgbClr val="FFFFFF"/>
              </a:solidFill>
              <a:latin typeface="Oxygen"/>
              <a:ea typeface="Oxygen"/>
              <a:cs typeface="Oxygen"/>
              <a:sym typeface="Oxygen"/>
            </a:endParaRPr>
          </a:p>
        </p:txBody>
      </p:sp>
      <p:pic>
        <p:nvPicPr>
          <p:cNvPr descr="sql-logo" id="177" name="Google Shape;177;p23"/>
          <p:cNvPicPr preferRelativeResize="0"/>
          <p:nvPr/>
        </p:nvPicPr>
        <p:blipFill rotWithShape="1">
          <a:blip r:embed="rId3">
            <a:alphaModFix/>
          </a:blip>
          <a:srcRect b="0" l="0" r="0" t="0"/>
          <a:stretch/>
        </p:blipFill>
        <p:spPr>
          <a:xfrm>
            <a:off x="654900" y="1822614"/>
            <a:ext cx="3283076" cy="1130197"/>
          </a:xfrm>
          <a:prstGeom prst="rect">
            <a:avLst/>
          </a:prstGeom>
          <a:noFill/>
          <a:ln>
            <a:noFill/>
          </a:ln>
        </p:spPr>
      </p:pic>
      <p:pic>
        <p:nvPicPr>
          <p:cNvPr id="178" name="Google Shape;178;p23"/>
          <p:cNvPicPr preferRelativeResize="0"/>
          <p:nvPr/>
        </p:nvPicPr>
        <p:blipFill rotWithShape="1">
          <a:blip r:embed="rId4">
            <a:alphaModFix/>
          </a:blip>
          <a:srcRect b="6608" l="6524" r="3853" t="12700"/>
          <a:stretch/>
        </p:blipFill>
        <p:spPr>
          <a:xfrm>
            <a:off x="8529793" y="1644902"/>
            <a:ext cx="3698507" cy="1308025"/>
          </a:xfrm>
          <a:prstGeom prst="rect">
            <a:avLst/>
          </a:prstGeom>
          <a:noFill/>
          <a:ln>
            <a:noFill/>
          </a:ln>
        </p:spPr>
      </p:pic>
      <p:pic>
        <p:nvPicPr>
          <p:cNvPr id="179" name="Google Shape;179;p23"/>
          <p:cNvPicPr preferRelativeResize="0"/>
          <p:nvPr/>
        </p:nvPicPr>
        <p:blipFill>
          <a:blip r:embed="rId5">
            <a:alphaModFix/>
          </a:blip>
          <a:stretch>
            <a:fillRect/>
          </a:stretch>
        </p:blipFill>
        <p:spPr>
          <a:xfrm>
            <a:off x="7897878" y="6254500"/>
            <a:ext cx="3406471" cy="1400374"/>
          </a:xfrm>
          <a:prstGeom prst="rect">
            <a:avLst/>
          </a:prstGeom>
          <a:noFill/>
          <a:ln>
            <a:noFill/>
          </a:ln>
        </p:spPr>
      </p:pic>
      <p:pic>
        <p:nvPicPr>
          <p:cNvPr id="180" name="Google Shape;180;p23"/>
          <p:cNvPicPr preferRelativeResize="0"/>
          <p:nvPr/>
        </p:nvPicPr>
        <p:blipFill>
          <a:blip r:embed="rId6">
            <a:alphaModFix/>
          </a:blip>
          <a:stretch>
            <a:fillRect/>
          </a:stretch>
        </p:blipFill>
        <p:spPr>
          <a:xfrm>
            <a:off x="9304575" y="3807350"/>
            <a:ext cx="2454200" cy="977329"/>
          </a:xfrm>
          <a:prstGeom prst="rect">
            <a:avLst/>
          </a:prstGeom>
          <a:noFill/>
          <a:ln>
            <a:noFill/>
          </a:ln>
        </p:spPr>
      </p:pic>
      <p:pic>
        <p:nvPicPr>
          <p:cNvPr descr="Macintosh HD:Users:i-ologyinc:Desktop:Screen Shot 2014-07-21 at 11.19.54 AM.png" id="181" name="Google Shape;181;p23"/>
          <p:cNvPicPr preferRelativeResize="0"/>
          <p:nvPr/>
        </p:nvPicPr>
        <p:blipFill rotWithShape="1">
          <a:blip r:embed="rId7">
            <a:alphaModFix/>
          </a:blip>
          <a:srcRect b="0" l="3903" r="6562" t="0"/>
          <a:stretch/>
        </p:blipFill>
        <p:spPr>
          <a:xfrm>
            <a:off x="324500" y="3938363"/>
            <a:ext cx="4603088" cy="1330550"/>
          </a:xfrm>
          <a:prstGeom prst="rect">
            <a:avLst/>
          </a:prstGeom>
          <a:noFill/>
          <a:ln>
            <a:noFill/>
          </a:ln>
        </p:spPr>
      </p:pic>
      <p:pic>
        <p:nvPicPr>
          <p:cNvPr id="182" name="Google Shape;182;p23"/>
          <p:cNvPicPr preferRelativeResize="0"/>
          <p:nvPr/>
        </p:nvPicPr>
        <p:blipFill rotWithShape="1">
          <a:blip r:embed="rId8">
            <a:alphaModFix/>
          </a:blip>
          <a:srcRect b="13587" l="6960" r="7106" t="13088"/>
          <a:stretch/>
        </p:blipFill>
        <p:spPr>
          <a:xfrm>
            <a:off x="4759261" y="2412103"/>
            <a:ext cx="3283075" cy="1400375"/>
          </a:xfrm>
          <a:prstGeom prst="rect">
            <a:avLst/>
          </a:prstGeom>
          <a:noFill/>
          <a:ln>
            <a:noFill/>
          </a:ln>
        </p:spPr>
      </p:pic>
      <p:pic>
        <p:nvPicPr>
          <p:cNvPr id="183" name="Google Shape;183;p23"/>
          <p:cNvPicPr preferRelativeResize="0"/>
          <p:nvPr/>
        </p:nvPicPr>
        <p:blipFill>
          <a:blip r:embed="rId9">
            <a:alphaModFix/>
          </a:blip>
          <a:stretch>
            <a:fillRect/>
          </a:stretch>
        </p:blipFill>
        <p:spPr>
          <a:xfrm>
            <a:off x="1481534" y="6132775"/>
            <a:ext cx="2943341" cy="1130200"/>
          </a:xfrm>
          <a:prstGeom prst="rect">
            <a:avLst/>
          </a:prstGeom>
          <a:noFill/>
          <a:ln>
            <a:noFill/>
          </a:ln>
        </p:spPr>
      </p:pic>
      <p:pic>
        <p:nvPicPr>
          <p:cNvPr id="184" name="Google Shape;184;p23"/>
          <p:cNvPicPr preferRelativeResize="0"/>
          <p:nvPr/>
        </p:nvPicPr>
        <p:blipFill>
          <a:blip r:embed="rId10">
            <a:alphaModFix/>
          </a:blip>
          <a:stretch>
            <a:fillRect/>
          </a:stretch>
        </p:blipFill>
        <p:spPr>
          <a:xfrm>
            <a:off x="4697682" y="4923312"/>
            <a:ext cx="4085268" cy="105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